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591" r:id="rId2"/>
    <p:sldId id="649" r:id="rId3"/>
    <p:sldId id="845" r:id="rId4"/>
    <p:sldId id="846" r:id="rId5"/>
    <p:sldId id="655" r:id="rId6"/>
    <p:sldId id="656" r:id="rId7"/>
    <p:sldId id="841" r:id="rId8"/>
    <p:sldId id="842" r:id="rId9"/>
    <p:sldId id="657" r:id="rId10"/>
    <p:sldId id="660" r:id="rId11"/>
    <p:sldId id="661" r:id="rId12"/>
    <p:sldId id="844" r:id="rId13"/>
    <p:sldId id="664" r:id="rId14"/>
    <p:sldId id="663" r:id="rId15"/>
    <p:sldId id="665" r:id="rId16"/>
    <p:sldId id="847" r:id="rId17"/>
    <p:sldId id="666" r:id="rId18"/>
    <p:sldId id="848" r:id="rId19"/>
    <p:sldId id="849" r:id="rId20"/>
    <p:sldId id="850" r:id="rId21"/>
    <p:sldId id="851" r:id="rId22"/>
    <p:sldId id="852" r:id="rId23"/>
    <p:sldId id="853" r:id="rId24"/>
    <p:sldId id="854" r:id="rId25"/>
    <p:sldId id="855" r:id="rId26"/>
    <p:sldId id="856" r:id="rId27"/>
    <p:sldId id="645" r:id="rId28"/>
    <p:sldId id="539" r:id="rId29"/>
    <p:sldId id="834" r:id="rId30"/>
    <p:sldId id="658" r:id="rId31"/>
    <p:sldId id="646" r:id="rId32"/>
    <p:sldId id="588" r:id="rId33"/>
    <p:sldId id="602" r:id="rId34"/>
    <p:sldId id="857" r:id="rId35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/>
    <p:restoredTop sz="91020" autoAdjust="0"/>
  </p:normalViewPr>
  <p:slideViewPr>
    <p:cSldViewPr>
      <p:cViewPr varScale="1">
        <p:scale>
          <a:sx n="116" d="100"/>
          <a:sy n="116" d="100"/>
        </p:scale>
        <p:origin x="26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26.10.2022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E430FE0-40F0-4EB6-AAB5-69CB15888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868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praktyka przemysłowa….</a:t>
            </a:r>
          </a:p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2017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21508" name="Obraz 1">
            <a:extLst>
              <a:ext uri="{FF2B5EF4-FFF2-40B4-BE49-F238E27FC236}">
                <a16:creationId xmlns:a16="http://schemas.microsoft.com/office/drawing/2014/main" id="{46AD18D1-DF5E-45AD-AC62-71FA86AD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>
            <a:extLst>
              <a:ext uri="{FF2B5EF4-FFF2-40B4-BE49-F238E27FC236}">
                <a16:creationId xmlns:a16="http://schemas.microsoft.com/office/drawing/2014/main" id="{7DCAA48C-3DB9-4EDE-B0E3-24C8F4B6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557338"/>
            <a:ext cx="88852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3">
            <a:extLst>
              <a:ext uri="{FF2B5EF4-FFF2-40B4-BE49-F238E27FC236}">
                <a16:creationId xmlns:a16="http://schemas.microsoft.com/office/drawing/2014/main" id="{2107472B-FA2B-4BA9-A872-73A27C75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309813"/>
            <a:ext cx="8970962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>
            <a:extLst>
              <a:ext uri="{FF2B5EF4-FFF2-40B4-BE49-F238E27FC236}">
                <a16:creationId xmlns:a16="http://schemas.microsoft.com/office/drawing/2014/main" id="{D5553F1C-4F40-4F52-9DE8-B9545F31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294" y="600075"/>
            <a:ext cx="317341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MATERIAŁY METALICZNE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823E7FA9-935F-4835-8CFF-F28C79F0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0" y="-1588"/>
            <a:ext cx="831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129898DF-9ECB-476E-9316-976C12BFD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02339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CEBD5E-6F93-4019-AB89-80E985E86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792" y="332656"/>
            <a:ext cx="4354427" cy="60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WPROWADZENIE DO MATERIAŁÓW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METALICZNYCH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09E0B70-918A-4340-83FE-8096F7DA4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3A42951-F338-4EF3-BC4C-F8823B795908}"/>
              </a:ext>
            </a:extLst>
          </p:cNvPr>
          <p:cNvSpPr/>
          <p:nvPr/>
        </p:nvSpPr>
        <p:spPr>
          <a:xfrm>
            <a:off x="107504" y="1875596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baseline="0" dirty="0">
                <a:solidFill>
                  <a:srgbClr val="FF0000"/>
                </a:solidFill>
              </a:rPr>
              <a:t>Temperatura rekrystalizacji </a:t>
            </a:r>
            <a:r>
              <a:rPr lang="pl-PL" sz="1800" baseline="0" dirty="0">
                <a:solidFill>
                  <a:schemeClr val="accent6"/>
                </a:solidFill>
              </a:rPr>
              <a:t>jest pojęciem </a:t>
            </a:r>
            <a:r>
              <a:rPr lang="pl-PL" sz="1800" baseline="0" dirty="0">
                <a:solidFill>
                  <a:srgbClr val="FF0000"/>
                </a:solidFill>
              </a:rPr>
              <a:t>umownym</a:t>
            </a:r>
            <a:r>
              <a:rPr lang="pl-PL" sz="1800" baseline="0" dirty="0">
                <a:solidFill>
                  <a:schemeClr val="accent6"/>
                </a:solidFill>
              </a:rPr>
              <a:t> i nie może być jednoznacznie określona gdyż zależy od wielu czynników, takich jak: temperatura topnienia (</a:t>
            </a:r>
            <a:r>
              <a:rPr lang="pl-PL" sz="1800" baseline="0" dirty="0" err="1">
                <a:solidFill>
                  <a:schemeClr val="accent6"/>
                </a:solidFill>
              </a:rPr>
              <a:t>T</a:t>
            </a:r>
            <a:r>
              <a:rPr lang="pl-PL" sz="1800" baseline="-25000" dirty="0" err="1">
                <a:solidFill>
                  <a:schemeClr val="accent6"/>
                </a:solidFill>
              </a:rPr>
              <a:t>t</a:t>
            </a:r>
            <a:r>
              <a:rPr lang="pl-PL" sz="1800" baseline="0" dirty="0">
                <a:solidFill>
                  <a:schemeClr val="accent6"/>
                </a:solidFill>
              </a:rPr>
              <a:t>) i czystość metalu lub skład stopu oraz wartość energii zmagazynowanej w trakcie procesu odkształcenia, czas wyżarzania, itp. 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r>
              <a:rPr lang="pl-PL" sz="1800" baseline="0" dirty="0">
                <a:solidFill>
                  <a:schemeClr val="accent6"/>
                </a:solidFill>
              </a:rPr>
              <a:t>Relacja pomiędzy temperaturami topnienia (</a:t>
            </a:r>
            <a:r>
              <a:rPr lang="pl-PL" sz="1800" baseline="0" dirty="0" err="1">
                <a:solidFill>
                  <a:schemeClr val="accent6"/>
                </a:solidFill>
              </a:rPr>
              <a:t>T</a:t>
            </a:r>
            <a:r>
              <a:rPr lang="pl-PL" sz="1800" baseline="-25000" dirty="0" err="1">
                <a:solidFill>
                  <a:schemeClr val="accent6"/>
                </a:solidFill>
              </a:rPr>
              <a:t>t</a:t>
            </a:r>
            <a:r>
              <a:rPr lang="pl-PL" sz="1800" baseline="0" dirty="0">
                <a:solidFill>
                  <a:schemeClr val="accent6"/>
                </a:solidFill>
              </a:rPr>
              <a:t>) i rekrystalizacji (</a:t>
            </a:r>
            <a:r>
              <a:rPr lang="pl-PL" sz="1800" baseline="0" dirty="0" err="1">
                <a:solidFill>
                  <a:schemeClr val="accent6"/>
                </a:solidFill>
              </a:rPr>
              <a:t>T</a:t>
            </a:r>
            <a:r>
              <a:rPr lang="pl-PL" sz="1800" baseline="-25000" dirty="0" err="1">
                <a:solidFill>
                  <a:schemeClr val="accent6"/>
                </a:solidFill>
              </a:rPr>
              <a:t>r</a:t>
            </a:r>
            <a:r>
              <a:rPr lang="pl-PL" sz="1800" baseline="0" dirty="0">
                <a:solidFill>
                  <a:schemeClr val="accent6"/>
                </a:solidFill>
              </a:rPr>
              <a:t>) dla metali o czystości technicznej jest wyrażona wzorem: 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r>
              <a:rPr lang="pl-PL" sz="2400" baseline="0" dirty="0" err="1">
                <a:solidFill>
                  <a:srgbClr val="FF0000"/>
                </a:solidFill>
              </a:rPr>
              <a:t>T</a:t>
            </a:r>
            <a:r>
              <a:rPr lang="pl-PL" sz="2400" baseline="-25000" dirty="0" err="1">
                <a:solidFill>
                  <a:srgbClr val="FF0000"/>
                </a:solidFill>
              </a:rPr>
              <a:t>r</a:t>
            </a:r>
            <a:r>
              <a:rPr lang="pl-PL" sz="2400" baseline="0" dirty="0">
                <a:solidFill>
                  <a:srgbClr val="FF0000"/>
                </a:solidFill>
              </a:rPr>
              <a:t> = 0,4 </a:t>
            </a:r>
            <a:r>
              <a:rPr lang="pl-PL" sz="2400" baseline="0" dirty="0" err="1">
                <a:solidFill>
                  <a:srgbClr val="FF0000"/>
                </a:solidFill>
              </a:rPr>
              <a:t>T</a:t>
            </a:r>
            <a:r>
              <a:rPr lang="pl-PL" sz="2400" baseline="-25000" dirty="0" err="1">
                <a:solidFill>
                  <a:srgbClr val="FF0000"/>
                </a:solidFill>
              </a:rPr>
              <a:t>t</a:t>
            </a:r>
            <a:r>
              <a:rPr lang="pl-PL" sz="2400" baseline="0" dirty="0">
                <a:solidFill>
                  <a:srgbClr val="FF0000"/>
                </a:solidFill>
              </a:rPr>
              <a:t> [K]</a:t>
            </a:r>
            <a:r>
              <a:rPr lang="pl-PL" sz="1800" baseline="0" dirty="0">
                <a:solidFill>
                  <a:srgbClr val="FF0000"/>
                </a:solidFill>
              </a:rPr>
              <a:t> 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r>
              <a:rPr lang="pl-PL" sz="1800" baseline="0" dirty="0">
                <a:solidFill>
                  <a:schemeClr val="accent6"/>
                </a:solidFill>
              </a:rPr>
              <a:t>W rzeczywistości iloraz (</a:t>
            </a:r>
            <a:r>
              <a:rPr lang="pl-PL" sz="1800" baseline="0" dirty="0" err="1">
                <a:solidFill>
                  <a:schemeClr val="accent6"/>
                </a:solidFill>
              </a:rPr>
              <a:t>T</a:t>
            </a:r>
            <a:r>
              <a:rPr lang="pl-PL" sz="1800" baseline="-25000" dirty="0" err="1">
                <a:solidFill>
                  <a:schemeClr val="accent6"/>
                </a:solidFill>
              </a:rPr>
              <a:t>r</a:t>
            </a:r>
            <a:r>
              <a:rPr lang="pl-PL" sz="1800" baseline="-25000" dirty="0">
                <a:solidFill>
                  <a:schemeClr val="accent6"/>
                </a:solidFill>
              </a:rPr>
              <a:t> </a:t>
            </a:r>
            <a:r>
              <a:rPr lang="pl-PL" sz="1800" baseline="0" dirty="0">
                <a:solidFill>
                  <a:schemeClr val="accent6"/>
                </a:solidFill>
              </a:rPr>
              <a:t>/</a:t>
            </a:r>
            <a:r>
              <a:rPr lang="pl-PL" sz="1800" baseline="0" dirty="0" err="1">
                <a:solidFill>
                  <a:schemeClr val="accent6"/>
                </a:solidFill>
              </a:rPr>
              <a:t>T</a:t>
            </a:r>
            <a:r>
              <a:rPr lang="pl-PL" sz="1800" baseline="-25000" dirty="0" err="1">
                <a:solidFill>
                  <a:schemeClr val="accent6"/>
                </a:solidFill>
              </a:rPr>
              <a:t>t</a:t>
            </a:r>
            <a:r>
              <a:rPr lang="pl-PL" sz="1800" baseline="0" dirty="0">
                <a:solidFill>
                  <a:schemeClr val="accent6"/>
                </a:solidFill>
              </a:rPr>
              <a:t>) waha się w granicach 0,3 </a:t>
            </a:r>
            <a:r>
              <a:rPr lang="pl-PL" sz="1800" baseline="0" dirty="0">
                <a:solidFill>
                  <a:schemeClr val="accent6"/>
                </a:solidFill>
                <a:sym typeface="Symbol"/>
              </a:rPr>
              <a:t></a:t>
            </a:r>
            <a:r>
              <a:rPr lang="pl-PL" sz="1800" baseline="0" dirty="0">
                <a:solidFill>
                  <a:schemeClr val="accent6"/>
                </a:solidFill>
              </a:rPr>
              <a:t> 0,6 a dla stopów i materiałów złożonych do ok. 0,8 natomiast w przypadku bardzo czystych metali przyjmuje wartości w granicach 0,1</a:t>
            </a:r>
            <a:r>
              <a:rPr lang="pl-PL" sz="1800" baseline="0" dirty="0">
                <a:solidFill>
                  <a:schemeClr val="accent6"/>
                </a:solidFill>
                <a:sym typeface="Symbol"/>
              </a:rPr>
              <a:t></a:t>
            </a:r>
            <a:r>
              <a:rPr lang="pl-PL" sz="1800" baseline="0" dirty="0">
                <a:solidFill>
                  <a:schemeClr val="accent6"/>
                </a:solidFill>
              </a:rPr>
              <a:t>0,2.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D04249-EA2F-4D48-8341-5347258A9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41266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B24D797F-8E65-432B-9C36-80C75A95701E}"/>
              </a:ext>
            </a:extLst>
          </p:cNvPr>
          <p:cNvSpPr/>
          <p:nvPr/>
        </p:nvSpPr>
        <p:spPr>
          <a:xfrm>
            <a:off x="-108520" y="2100918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>
                <a:solidFill>
                  <a:srgbClr val="FF0000"/>
                </a:solidFill>
              </a:rPr>
              <a:t>Zdrowienie</a:t>
            </a:r>
            <a:r>
              <a:rPr lang="pl-PL" baseline="0" dirty="0">
                <a:solidFill>
                  <a:schemeClr val="accent6"/>
                </a:solidFill>
              </a:rPr>
              <a:t> jest etapem przemian zachodzących podczas nagrzewania lub wygrzewania materiału odkształconego plastycznie w zakresie temperatur </a:t>
            </a:r>
            <a:r>
              <a:rPr lang="pl-PL" baseline="0" dirty="0">
                <a:solidFill>
                  <a:srgbClr val="FF0000"/>
                </a:solidFill>
              </a:rPr>
              <a:t>poniżej temperatury rekrystalizacji</a:t>
            </a:r>
            <a:r>
              <a:rPr lang="pl-PL" baseline="0" dirty="0">
                <a:solidFill>
                  <a:schemeClr val="accent6"/>
                </a:solidFill>
              </a:rPr>
              <a:t>.</a:t>
            </a:r>
          </a:p>
          <a:p>
            <a:endParaRPr lang="pl-PL" baseline="0" dirty="0">
              <a:solidFill>
                <a:schemeClr val="accent6"/>
              </a:solidFill>
            </a:endParaRPr>
          </a:p>
          <a:p>
            <a:endParaRPr lang="pl-PL" baseline="0" dirty="0">
              <a:solidFill>
                <a:schemeClr val="accent6"/>
              </a:solidFill>
            </a:endParaRPr>
          </a:p>
          <a:p>
            <a:r>
              <a:rPr lang="pl-PL" baseline="0" dirty="0">
                <a:solidFill>
                  <a:schemeClr val="accent6"/>
                </a:solidFill>
              </a:rPr>
              <a:t>    </a:t>
            </a:r>
            <a:r>
              <a:rPr lang="pl-PL" sz="1800" baseline="0" dirty="0">
                <a:solidFill>
                  <a:schemeClr val="accent6"/>
                </a:solidFill>
              </a:rPr>
              <a:t>W pierwszej kolejności w strukturze następuje istotne </a:t>
            </a:r>
            <a:r>
              <a:rPr lang="pl-PL" sz="1800" baseline="0" dirty="0">
                <a:solidFill>
                  <a:srgbClr val="FF0000"/>
                </a:solidFill>
              </a:rPr>
              <a:t>zmniejszenie koncentracji defektów punktowych </a:t>
            </a:r>
            <a:r>
              <a:rPr lang="pl-PL" sz="1800" baseline="0" dirty="0">
                <a:solidFill>
                  <a:schemeClr val="accent6"/>
                </a:solidFill>
              </a:rPr>
              <a:t>(wakancji i atomów w pozycjach międzywęzłowych) </a:t>
            </a:r>
            <a:r>
              <a:rPr lang="pl-PL" sz="1800" baseline="0" dirty="0">
                <a:solidFill>
                  <a:srgbClr val="FF0000"/>
                </a:solidFill>
              </a:rPr>
              <a:t>poprzez ich dyfuzję i anihilację</a:t>
            </a:r>
            <a:r>
              <a:rPr lang="pl-PL" sz="1800" baseline="0" dirty="0">
                <a:solidFill>
                  <a:schemeClr val="accent6"/>
                </a:solidFill>
              </a:rPr>
              <a:t>.</a:t>
            </a:r>
          </a:p>
          <a:p>
            <a:r>
              <a:rPr lang="pl-PL" sz="1800" baseline="0" dirty="0">
                <a:solidFill>
                  <a:schemeClr val="accent6"/>
                </a:solidFill>
              </a:rPr>
              <a:t>   </a:t>
            </a:r>
            <a:r>
              <a:rPr lang="pl-PL" sz="1400" baseline="0" dirty="0">
                <a:solidFill>
                  <a:schemeClr val="accent6"/>
                </a:solidFill>
              </a:rPr>
              <a:t>  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361DCB0-04CE-764D-8DEB-16F202DC8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66443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A632E0F-D4FC-420D-A44B-F3063F98678A}"/>
              </a:ext>
            </a:extLst>
          </p:cNvPr>
          <p:cNvSpPr/>
          <p:nvPr/>
        </p:nvSpPr>
        <p:spPr>
          <a:xfrm>
            <a:off x="0" y="1628800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aseline="0" dirty="0">
                <a:solidFill>
                  <a:schemeClr val="accent6"/>
                </a:solidFill>
              </a:rPr>
              <a:t>Przy nieco </a:t>
            </a:r>
            <a:r>
              <a:rPr lang="pl-PL" sz="2000" baseline="0" dirty="0">
                <a:solidFill>
                  <a:srgbClr val="FF0000"/>
                </a:solidFill>
              </a:rPr>
              <a:t>wyższych temperaturach możliwa jest częściowa anihilacja dyslokacji przeciwnych znaków </a:t>
            </a:r>
            <a:r>
              <a:rPr lang="pl-PL" sz="2000" baseline="0" dirty="0">
                <a:solidFill>
                  <a:schemeClr val="accent6"/>
                </a:solidFill>
              </a:rPr>
              <a:t>oraz przegrupowania dyslokacji prowadzące do lokalnych zmian w ich przestrzennym rozmieszczeniu. Procesy te zachodzą przy udziale </a:t>
            </a:r>
            <a:r>
              <a:rPr lang="pl-PL" sz="2000" baseline="0" dirty="0">
                <a:solidFill>
                  <a:srgbClr val="FF0000"/>
                </a:solidFill>
              </a:rPr>
              <a:t>wspinania dyslokacji </a:t>
            </a:r>
            <a:r>
              <a:rPr lang="pl-PL" sz="2000" baseline="0" dirty="0">
                <a:solidFill>
                  <a:schemeClr val="accent6"/>
                </a:solidFill>
              </a:rPr>
              <a:t>(ruch kontrolowany dyfuzyjnie) i sił oddziaływania pomiędzy dyslokacjami. 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Podczas zdrowienia dyslokacje tworzą konfiguracje przestrzenne o znacznie mniejszej energii w porównaniu z energią dyslokacji rozmieszczonych chaotycznie. Początkowo powstaje komórkowa struktura dyslokacyjna o malejącej z upływem czasu wygrzewania gęstości dyslokacji w splotach wewnątrz komórek, która następnie przekształca się w strukturę podziarn z dyslokacyjnymi granicami małego kąta </a:t>
            </a:r>
          </a:p>
          <a:p>
            <a:r>
              <a:rPr lang="pl-PL" sz="2000" baseline="0" dirty="0">
                <a:solidFill>
                  <a:schemeClr val="accent6"/>
                </a:solidFill>
              </a:rPr>
              <a:t>Proces kształtowania się podziarn określany jest mianem </a:t>
            </a:r>
            <a:r>
              <a:rPr lang="pl-PL" sz="2000" baseline="0" dirty="0">
                <a:solidFill>
                  <a:srgbClr val="FF0000"/>
                </a:solidFill>
              </a:rPr>
              <a:t>poligonizacji</a:t>
            </a:r>
            <a:r>
              <a:rPr lang="pl-PL" sz="2000" baseline="0" dirty="0">
                <a:solidFill>
                  <a:schemeClr val="accent6"/>
                </a:solidFill>
              </a:rPr>
              <a:t> (tzw. </a:t>
            </a:r>
            <a:r>
              <a:rPr lang="pl-PL" sz="2000" baseline="0" dirty="0">
                <a:solidFill>
                  <a:srgbClr val="FF0000"/>
                </a:solidFill>
              </a:rPr>
              <a:t>zdrowienie wysokotemperaturowe</a:t>
            </a:r>
            <a:r>
              <a:rPr lang="pl-PL" sz="2000" baseline="0" dirty="0">
                <a:solidFill>
                  <a:schemeClr val="accent6"/>
                </a:solidFill>
              </a:rPr>
              <a:t>). </a:t>
            </a:r>
            <a:endParaRPr lang="pl-PL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E486691-66FD-A048-96E9-775852CB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56424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4A2C16D-8D8F-4046-A192-AA12F4384923}"/>
              </a:ext>
            </a:extLst>
          </p:cNvPr>
          <p:cNvSpPr/>
          <p:nvPr/>
        </p:nvSpPr>
        <p:spPr>
          <a:xfrm>
            <a:off x="0" y="2334359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aseline="0" dirty="0">
                <a:solidFill>
                  <a:schemeClr val="accent6"/>
                </a:solidFill>
              </a:rPr>
              <a:t>  Spadek koncentracji defektów punktowych, zmniejszenie gęstości </a:t>
            </a:r>
          </a:p>
          <a:p>
            <a:r>
              <a:rPr lang="pl-PL" sz="2000" baseline="0" dirty="0">
                <a:solidFill>
                  <a:schemeClr val="accent6"/>
                </a:solidFill>
              </a:rPr>
              <a:t>i pewne uporządkowanie dyslokacji, powodują </a:t>
            </a:r>
            <a:r>
              <a:rPr lang="pl-PL" sz="2000" baseline="0" dirty="0">
                <a:solidFill>
                  <a:srgbClr val="FF0000"/>
                </a:solidFill>
              </a:rPr>
              <a:t>odnowienie</a:t>
            </a:r>
            <a:r>
              <a:rPr lang="pl-PL" sz="2000" baseline="0" dirty="0">
                <a:solidFill>
                  <a:schemeClr val="accent6"/>
                </a:solidFill>
              </a:rPr>
              <a:t> takich własności fizycznych jak </a:t>
            </a:r>
            <a:r>
              <a:rPr lang="pl-PL" sz="2000" baseline="0" dirty="0">
                <a:solidFill>
                  <a:srgbClr val="FF0000"/>
                </a:solidFill>
              </a:rPr>
              <a:t>przewodność elektryczna, przenikalność </a:t>
            </a:r>
          </a:p>
          <a:p>
            <a:r>
              <a:rPr lang="pl-PL" sz="2000" baseline="0" dirty="0">
                <a:solidFill>
                  <a:srgbClr val="FF0000"/>
                </a:solidFill>
              </a:rPr>
              <a:t>i podatność magnetyczna</a:t>
            </a:r>
            <a:r>
              <a:rPr lang="pl-PL" sz="2000" baseline="0" dirty="0">
                <a:solidFill>
                  <a:schemeClr val="accent6"/>
                </a:solidFill>
              </a:rPr>
              <a:t>. 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Jednoczesne zmniejszenie naprężeń wewnętrznych powoduje uwolnienie części energii zmagazynowanej podczas odkształcenia plastycznego.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7B4911-01B1-1148-B74B-B0EA51ED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16139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B0F4570B-8BBA-46E7-8B21-A7EFAFA2A24E}"/>
              </a:ext>
            </a:extLst>
          </p:cNvPr>
          <p:cNvSpPr/>
          <p:nvPr/>
        </p:nvSpPr>
        <p:spPr>
          <a:xfrm>
            <a:off x="0" y="1920895"/>
            <a:ext cx="9144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aseline="0" dirty="0">
                <a:solidFill>
                  <a:srgbClr val="FF0000"/>
                </a:solidFill>
              </a:rPr>
              <a:t>Rekrystalizacja</a:t>
            </a:r>
            <a:r>
              <a:rPr lang="pl-PL" sz="2000" baseline="0" dirty="0">
                <a:solidFill>
                  <a:schemeClr val="accent6"/>
                </a:solidFill>
              </a:rPr>
              <a:t> (pierwotna) jest procesem zasadniczo różniącym się od zdrowienia, gdyż na tym etapie </a:t>
            </a:r>
            <a:r>
              <a:rPr lang="pl-PL" sz="2000" baseline="0" dirty="0">
                <a:solidFill>
                  <a:srgbClr val="FF0000"/>
                </a:solidFill>
              </a:rPr>
              <a:t>tworzą się nowe nieodkształcone ziarna drogą powstawania zarodków i ich wzrostu</a:t>
            </a:r>
            <a:r>
              <a:rPr lang="pl-PL" sz="2000" baseline="0" dirty="0">
                <a:solidFill>
                  <a:schemeClr val="accent6"/>
                </a:solidFill>
              </a:rPr>
              <a:t>.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    Zarodkowanie polega na tworzeniu się małych obszarów o niemal doskonałej strukturze krystalicznej, zdolnych do ciągłego wzrostu kosztem odkształconej osnowy. </a:t>
            </a:r>
          </a:p>
          <a:p>
            <a:r>
              <a:rPr lang="pl-PL" sz="2000" baseline="0" dirty="0">
                <a:solidFill>
                  <a:schemeClr val="accent6"/>
                </a:solidFill>
              </a:rPr>
              <a:t>Mechanizmy tworzenia zarodków zależą od wielu czynników takich jak struktura materiału po odkształceniu, wielkość energii zmagazynowanej oraz temperatura wyżarzania rekrystalizującego. </a:t>
            </a:r>
          </a:p>
          <a:p>
            <a:r>
              <a:rPr lang="pl-PL" sz="2000" baseline="0" dirty="0">
                <a:solidFill>
                  <a:schemeClr val="accent6"/>
                </a:solidFill>
              </a:rPr>
              <a:t>Do podstawowych mechanizmów należy zaliczyć zarodkowanie poprzez </a:t>
            </a:r>
            <a:r>
              <a:rPr lang="pl-PL" sz="2000" baseline="0" dirty="0">
                <a:solidFill>
                  <a:srgbClr val="FF0000"/>
                </a:solidFill>
              </a:rPr>
              <a:t>migrację granic ziarn pierwotnych </a:t>
            </a:r>
            <a:r>
              <a:rPr lang="pl-PL" sz="2000" baseline="0" dirty="0">
                <a:solidFill>
                  <a:schemeClr val="accent6"/>
                </a:solidFill>
              </a:rPr>
              <a:t>oraz </a:t>
            </a:r>
            <a:r>
              <a:rPr lang="pl-PL" sz="2000" baseline="0" dirty="0">
                <a:solidFill>
                  <a:srgbClr val="FF0000"/>
                </a:solidFill>
              </a:rPr>
              <a:t>zarodkowanie na drodze wzrostu podziarn poprzez ich koalescencję</a:t>
            </a:r>
            <a:r>
              <a:rPr lang="pl-PL" sz="2000" baseline="0" dirty="0">
                <a:solidFill>
                  <a:schemeClr val="accent6"/>
                </a:solidFill>
              </a:rPr>
              <a:t> lub migrację granic podziarn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F898F8E-4420-BC44-8D9D-E208703E2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88576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F898F8E-4420-BC44-8D9D-E208703E2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510F16-215E-794C-9760-94DBD174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8" y="1363715"/>
            <a:ext cx="7993740" cy="52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863AA-FB22-4601-B106-FEFE193C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48" y="13114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006600"/>
                </a:solidFill>
              </a:rPr>
              <a:t>NAGRZEWANIE MATERIAŁU ODKSZTAŁCONEGO</a:t>
            </a:r>
            <a:endParaRPr lang="en-US" altLang="pl-PL" sz="2000" kern="0" baseline="0" dirty="0">
              <a:solidFill>
                <a:srgbClr val="006600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14A9A6FE-5417-4B1C-A848-76B4C3170553}"/>
              </a:ext>
            </a:extLst>
          </p:cNvPr>
          <p:cNvSpPr/>
          <p:nvPr/>
        </p:nvSpPr>
        <p:spPr>
          <a:xfrm>
            <a:off x="0" y="1831171"/>
            <a:ext cx="9144000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>
                <a:solidFill>
                  <a:schemeClr val="accent6"/>
                </a:solidFill>
              </a:rPr>
              <a:t>Rozrost ziarn jest procesem, który zachodzi podczas wyżarzania materiału po zakończeniu rekrystalizacji pierwotnej, tj. od momentu wyczerpania zdefektowanej osnowy i zetknięcia się zrekrystalizowanych ziarn.</a:t>
            </a:r>
          </a:p>
          <a:p>
            <a:endParaRPr lang="pl-PL" baseline="0" dirty="0">
              <a:solidFill>
                <a:schemeClr val="accent6"/>
              </a:solidFill>
            </a:endParaRPr>
          </a:p>
          <a:p>
            <a:r>
              <a:rPr lang="pl-PL" baseline="0" dirty="0">
                <a:solidFill>
                  <a:schemeClr val="accent6"/>
                </a:solidFill>
              </a:rPr>
              <a:t>     Utworzona po rekrystalizacji pierwotnej drobnoziarnista struktura jest wolna od naprężeń i ma wyraźnie mniejszą energię niż w stanie odkształconym plastycznie. </a:t>
            </a:r>
          </a:p>
          <a:p>
            <a:endParaRPr lang="pl-PL" baseline="0" dirty="0">
              <a:solidFill>
                <a:schemeClr val="accent6"/>
              </a:solidFill>
            </a:endParaRPr>
          </a:p>
          <a:p>
            <a:r>
              <a:rPr lang="pl-PL" baseline="0" dirty="0">
                <a:solidFill>
                  <a:schemeClr val="accent6"/>
                </a:solidFill>
              </a:rPr>
              <a:t>Znaczna ilość energii zawarta jest jednak nadal w granicach ziarn co powoduje, że przedłużenie wygrzewania po zakończeniu rekrystalizacji pierwotnej prowadzi do dalszego zmniejszania energii układu.</a:t>
            </a:r>
          </a:p>
          <a:p>
            <a:endParaRPr lang="pl-PL" baseline="0" dirty="0">
              <a:solidFill>
                <a:schemeClr val="accent6"/>
              </a:solidFill>
            </a:endParaRPr>
          </a:p>
          <a:p>
            <a:r>
              <a:rPr lang="pl-PL" baseline="0" dirty="0">
                <a:solidFill>
                  <a:schemeClr val="accent6"/>
                </a:solidFill>
              </a:rPr>
              <a:t>    Ogólnie, siłą pędną rozrostu ziarn jest dążenie do obniżenia energii powierzchniowej granic ziarn poprzez wzrost przeciętnej wielkości nowo utworzonych ziarn z czasem.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E3C81D-B9D9-DE4F-9784-11062760E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6955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F5BDF0F-3A94-4390-A6F3-0199187DFF57}"/>
              </a:ext>
            </a:extLst>
          </p:cNvPr>
          <p:cNvSpPr/>
          <p:nvPr/>
        </p:nvSpPr>
        <p:spPr>
          <a:xfrm>
            <a:off x="0" y="2413338"/>
            <a:ext cx="91440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baseline="0" dirty="0">
                <a:solidFill>
                  <a:schemeClr val="accent6"/>
                </a:solidFill>
              </a:rPr>
              <a:t>Odkształcenie plastyczne </a:t>
            </a:r>
            <a:r>
              <a:rPr lang="pl-PL" sz="1800" baseline="0" dirty="0">
                <a:solidFill>
                  <a:srgbClr val="FF0000"/>
                </a:solidFill>
              </a:rPr>
              <a:t>na zimno </a:t>
            </a:r>
            <a:r>
              <a:rPr lang="pl-PL" sz="1800" baseline="0" dirty="0">
                <a:solidFill>
                  <a:schemeClr val="accent6"/>
                </a:solidFill>
              </a:rPr>
              <a:t>– poniżej temperatury rekrystalizacji.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pl-PL" sz="1800" baseline="0" dirty="0">
                <a:solidFill>
                  <a:schemeClr val="accent6"/>
                </a:solidFill>
              </a:rPr>
              <a:t>Odkształcenie plastyczne </a:t>
            </a:r>
            <a:r>
              <a:rPr lang="pl-PL" sz="1800" baseline="0" dirty="0">
                <a:solidFill>
                  <a:srgbClr val="FF0000"/>
                </a:solidFill>
              </a:rPr>
              <a:t>na gorąco </a:t>
            </a:r>
            <a:r>
              <a:rPr lang="pl-PL" sz="1800" baseline="0" dirty="0">
                <a:solidFill>
                  <a:schemeClr val="accent6"/>
                </a:solidFill>
              </a:rPr>
              <a:t>– powyżej temperatury rekrystalizacji.</a:t>
            </a:r>
          </a:p>
          <a:p>
            <a:endParaRPr lang="pl-PL" sz="1800" baseline="0" dirty="0">
              <a:solidFill>
                <a:srgbClr val="FF0000"/>
              </a:solidFill>
            </a:endParaRPr>
          </a:p>
          <a:p>
            <a:r>
              <a:rPr lang="pl-PL" sz="1800" baseline="0" dirty="0">
                <a:solidFill>
                  <a:srgbClr val="FF0000"/>
                </a:solidFill>
              </a:rPr>
              <a:t>(zachodzi wówczas tzw. rekrystalizacja dynamiczna)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5E1838-0CFC-644C-947C-1BE96F79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90937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6F0276D2-1DCE-48F4-9F68-1D31B3862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9" y="1988840"/>
            <a:ext cx="7109402" cy="373243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FF4F079-56C5-3148-B001-27AA8D37C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54523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63FFC2-D4AF-4E1D-AB56-5B1BA57A207A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282F94-B4AD-4EA6-A557-AFF4928C2EC1}"/>
              </a:ext>
            </a:extLst>
          </p:cNvPr>
          <p:cNvSpPr txBox="1">
            <a:spLocks/>
          </p:cNvSpPr>
          <p:nvPr/>
        </p:nvSpPr>
        <p:spPr>
          <a:xfrm>
            <a:off x="760413" y="1557338"/>
            <a:ext cx="7772400" cy="4967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pl-PL" altLang="pl-PL" b="0" kern="0" baseline="0" dirty="0"/>
              <a:t>Umocnienie </a:t>
            </a:r>
            <a:r>
              <a:rPr lang="pl-PL" altLang="pl-PL" kern="0" baseline="0" dirty="0">
                <a:solidFill>
                  <a:srgbClr val="FF0000"/>
                </a:solidFill>
              </a:rPr>
              <a:t>roztworowe</a:t>
            </a:r>
            <a:r>
              <a:rPr lang="pl-PL" altLang="pl-PL" b="0" kern="0" baseline="0" dirty="0"/>
              <a:t> - przeszkody zerowymiarowe</a:t>
            </a:r>
          </a:p>
          <a:p>
            <a:pPr>
              <a:defRPr/>
            </a:pPr>
            <a:endParaRPr lang="pl-PL" altLang="pl-PL" b="0" kern="0" baseline="0" dirty="0"/>
          </a:p>
          <a:p>
            <a:pPr>
              <a:defRPr/>
            </a:pPr>
            <a:r>
              <a:rPr lang="pl-PL" altLang="pl-PL" b="0" kern="0" baseline="0" dirty="0"/>
              <a:t>Umocnienie </a:t>
            </a:r>
            <a:r>
              <a:rPr lang="pl-PL" altLang="pl-PL" kern="0" baseline="0" dirty="0">
                <a:solidFill>
                  <a:srgbClr val="FF0000"/>
                </a:solidFill>
              </a:rPr>
              <a:t>dyslokacyjne</a:t>
            </a:r>
            <a:r>
              <a:rPr lang="pl-PL" altLang="pl-PL" b="0" kern="0" baseline="0" dirty="0">
                <a:solidFill>
                  <a:srgbClr val="FF0000"/>
                </a:solidFill>
              </a:rPr>
              <a:t> </a:t>
            </a:r>
            <a:r>
              <a:rPr lang="pl-PL" altLang="pl-PL" b="0" kern="0" baseline="0" dirty="0"/>
              <a:t>– przeszkody jednowymiarowe</a:t>
            </a:r>
          </a:p>
          <a:p>
            <a:pPr>
              <a:defRPr/>
            </a:pPr>
            <a:endParaRPr lang="pl-PL" altLang="pl-PL" b="0" kern="0" baseline="0" dirty="0"/>
          </a:p>
          <a:p>
            <a:pPr>
              <a:defRPr/>
            </a:pPr>
            <a:r>
              <a:rPr lang="pl-PL" altLang="pl-PL" b="0" kern="0" baseline="0" dirty="0"/>
              <a:t>Umocnienie </a:t>
            </a:r>
            <a:r>
              <a:rPr lang="pl-PL" altLang="pl-PL" kern="0" baseline="0" dirty="0">
                <a:solidFill>
                  <a:srgbClr val="FF0000"/>
                </a:solidFill>
              </a:rPr>
              <a:t>granicami ziarn (przez rozdrobnienie ziarna) </a:t>
            </a:r>
            <a:r>
              <a:rPr lang="pl-PL" altLang="pl-PL" b="0" kern="0" baseline="0" dirty="0"/>
              <a:t>– przeszkody dwuwymiarowe</a:t>
            </a:r>
          </a:p>
          <a:p>
            <a:pPr>
              <a:defRPr/>
            </a:pPr>
            <a:endParaRPr lang="pl-PL" altLang="pl-PL" b="0" kern="0" baseline="0" dirty="0"/>
          </a:p>
          <a:p>
            <a:pPr>
              <a:defRPr/>
            </a:pPr>
            <a:r>
              <a:rPr lang="pl-PL" altLang="pl-PL" b="0" kern="0" baseline="0" dirty="0"/>
              <a:t>Umocnienie </a:t>
            </a:r>
            <a:r>
              <a:rPr lang="pl-PL" altLang="pl-PL" kern="0" baseline="0" dirty="0">
                <a:solidFill>
                  <a:srgbClr val="FF0000"/>
                </a:solidFill>
              </a:rPr>
              <a:t>cząstkami</a:t>
            </a:r>
            <a:r>
              <a:rPr lang="pl-PL" altLang="pl-PL" b="0" kern="0" baseline="0" dirty="0"/>
              <a:t> – przeszkody trójwymiarowe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22701A2-E965-6C4F-A0EA-33C1C855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249131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FF832E-58DA-40F5-935F-93F9EC91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6629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3E7D404C-74BE-6045-A841-7FE520909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26061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61504E45-F8E4-43D1-B611-5F33F641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51" y="3356992"/>
            <a:ext cx="3953618" cy="259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4F21DE4-C359-4C52-A5DE-9F26C61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0838" y="1844824"/>
            <a:ext cx="4076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E0E3A8C-B991-024C-946C-4611403E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99171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3A4EE5-05B1-456B-BDF0-B6C3132E6D0B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pl-PL" sz="14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19113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Produkcja - problem….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18437" name="Obraz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25209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Obraz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773238"/>
            <a:ext cx="25209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Obraz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782763"/>
            <a:ext cx="2519362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Obraz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38575"/>
            <a:ext cx="33845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Obraz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838575"/>
            <a:ext cx="33845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sherlock-holmes-coloring-pa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01013" y="0"/>
            <a:ext cx="10429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2613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88F823-CC01-4FE8-8508-3799AA3DB244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pl-PL" sz="14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19113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Produkcja - problem….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19461" name="Obraz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844675"/>
            <a:ext cx="493236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Prostokąt 1"/>
          <p:cNvSpPr>
            <a:spLocks noChangeArrowheads="1"/>
          </p:cNvSpPr>
          <p:nvPr/>
        </p:nvSpPr>
        <p:spPr bwMode="auto">
          <a:xfrm>
            <a:off x="395288" y="5949950"/>
            <a:ext cx="25225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900">
                <a:solidFill>
                  <a:srgbClr val="FF3300"/>
                </a:solidFill>
                <a:latin typeface="Arial" pitchFamily="34" charset="0"/>
              </a:rPr>
              <a:t>209 HK (ok. 194 HV) – punkt A </a:t>
            </a:r>
          </a:p>
        </p:txBody>
      </p:sp>
      <p:sp>
        <p:nvSpPr>
          <p:cNvPr id="19463" name="Prostokąt 2"/>
          <p:cNvSpPr>
            <a:spLocks noChangeArrowheads="1"/>
          </p:cNvSpPr>
          <p:nvPr/>
        </p:nvSpPr>
        <p:spPr bwMode="auto">
          <a:xfrm>
            <a:off x="6011863" y="5949950"/>
            <a:ext cx="249078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900">
                <a:solidFill>
                  <a:srgbClr val="FF3300"/>
                </a:solidFill>
                <a:latin typeface="Arial" pitchFamily="34" charset="0"/>
              </a:rPr>
              <a:t>382 HK (ok. 372 HV) – punkt B</a:t>
            </a:r>
          </a:p>
        </p:txBody>
      </p:sp>
      <p:pic>
        <p:nvPicPr>
          <p:cNvPr id="8" name="Picture 3" descr="sherlock-holmes-coloring-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013" y="0"/>
            <a:ext cx="10429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92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4A7711-37B8-4494-97F4-9992ECB564D9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pl-PL" sz="14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19113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Produkcja - problem….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20485" name="Obraz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20838"/>
            <a:ext cx="2519362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Obraz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781300"/>
            <a:ext cx="2519362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Obraz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149725"/>
            <a:ext cx="2519362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sherlock-holmes-coloring-p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1013" y="0"/>
            <a:ext cx="10429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992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519815-9DA6-4CE3-887B-E782849F6ADE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pl-PL" sz="14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19113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Produkcja - problem….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21509" name="Obraz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2519363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Obraz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943225"/>
            <a:ext cx="3598862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Obraz 6" descr="Rysunek15b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37063"/>
            <a:ext cx="2519363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sherlock-holmes-coloring-p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1013" y="0"/>
            <a:ext cx="10429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645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89D5D7-238A-4043-95AD-4DB1E1932872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pl-PL" sz="14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19113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Produkcja - problem….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6" name="Picture 3" descr="sherlock-holmes-coloring-p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1013" y="0"/>
            <a:ext cx="1042987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hot_bottom_forming.mp4" descr="hot_bottom_forming.mp4">
            <a:hlinkClick r:id="" action="ppaction://media"/>
            <a:extLst>
              <a:ext uri="{FF2B5EF4-FFF2-40B4-BE49-F238E27FC236}">
                <a16:creationId xmlns:a16="http://schemas.microsoft.com/office/drawing/2014/main" id="{FDB665BA-E96F-96A8-AA6B-E55EA6848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768" y="1487988"/>
            <a:ext cx="8660463" cy="48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pic>
        <p:nvPicPr>
          <p:cNvPr id="8" name="Picture 93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4079428" cy="479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40" y="-5207"/>
            <a:ext cx="1440000" cy="144000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92" y="1498542"/>
            <a:ext cx="3398972" cy="4131211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3D5EA62-ACE9-F34F-AB81-83A1605FB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07790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205038"/>
            <a:ext cx="13906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2" name="Prostokąt 1"/>
          <p:cNvSpPr/>
          <p:nvPr/>
        </p:nvSpPr>
        <p:spPr>
          <a:xfrm>
            <a:off x="-1" y="6361583"/>
            <a:ext cx="5436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="0" baseline="0" dirty="0">
                <a:solidFill>
                  <a:schemeClr val="accent2"/>
                </a:solidFill>
              </a:rPr>
              <a:t>źródło: https://www.quora.com/What-is-the-melting-point-of-metal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4412291" cy="460333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92A22A64-BB19-9C46-A36C-7B11B3FE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65742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A22A64-BB19-9C46-A36C-7B11B3FE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60196E0C-57F9-C148-99B7-17CBF08E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8" y="1438275"/>
            <a:ext cx="5759124" cy="49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63FFC2-D4AF-4E1D-AB56-5B1BA57A207A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22701A2-E965-6C4F-A0EA-33C1C855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A22085B-E143-454B-B8E1-2F7A7DC3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8" y="2924944"/>
            <a:ext cx="85439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969864"/>
            <a:ext cx="9144000" cy="441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pl-PL" altLang="pl-PL" sz="2800" b="1" i="0" baseline="0" dirty="0">
                <a:solidFill>
                  <a:srgbClr val="000000"/>
                </a:solidFill>
              </a:rPr>
              <a:t>Gdy zmieszamy dwa pierwiastki, nagrzejemy do stanu ciekłego, ochłodzimy (uzyskując stop) jakie fazy uzyskamy, jaki stan równowagi osiągniemy</a:t>
            </a:r>
            <a:r>
              <a:rPr lang="en-US" altLang="pl-PL" sz="2800" b="1" i="0" baseline="0" dirty="0">
                <a:solidFill>
                  <a:srgbClr val="000000"/>
                </a:solidFill>
              </a:rPr>
              <a:t>?</a:t>
            </a:r>
            <a:endParaRPr lang="pl-PL" altLang="pl-PL" sz="2800" b="1" i="0" baseline="0" dirty="0">
              <a:solidFill>
                <a:srgbClr val="000000"/>
              </a:solidFill>
            </a:endParaRPr>
          </a:p>
          <a:p>
            <a:pPr algn="ctr"/>
            <a:endParaRPr lang="pl-PL" altLang="pl-PL" sz="2800" b="1" i="0" baseline="0" dirty="0">
              <a:solidFill>
                <a:srgbClr val="000000"/>
              </a:solidFill>
            </a:endParaRPr>
          </a:p>
          <a:p>
            <a:pPr algn="ctr"/>
            <a:endParaRPr lang="pl-PL" altLang="pl-PL" sz="2800" b="1" i="0" baseline="0" dirty="0">
              <a:solidFill>
                <a:srgbClr val="000000"/>
              </a:solidFill>
            </a:endParaRPr>
          </a:p>
          <a:p>
            <a:pPr algn="ctr"/>
            <a:r>
              <a:rPr lang="pl-PL" altLang="pl-PL" sz="2800" b="1" i="0" baseline="0" dirty="0">
                <a:solidFill>
                  <a:srgbClr val="000000"/>
                </a:solidFill>
              </a:rPr>
              <a:t>Powtarzając to dla różnych zawartości tych pierwiastków uzyskamy szereg stopów o różnych składach chemicznych.</a:t>
            </a:r>
          </a:p>
          <a:p>
            <a:pPr algn="ctr"/>
            <a:endParaRPr lang="pl-PL" altLang="pl-PL" sz="2800" i="0" dirty="0">
              <a:solidFill>
                <a:srgbClr val="000000"/>
              </a:solidFill>
            </a:endParaRPr>
          </a:p>
          <a:p>
            <a:endParaRPr lang="pl-PL" altLang="pl-PL" sz="2200" i="0" dirty="0">
              <a:solidFill>
                <a:srgbClr val="000000"/>
              </a:solidFill>
            </a:endParaRPr>
          </a:p>
          <a:p>
            <a:endParaRPr lang="pl-PL" altLang="pl-PL" sz="2200" i="0" dirty="0">
              <a:solidFill>
                <a:srgbClr val="000000"/>
              </a:solidFill>
            </a:endParaRPr>
          </a:p>
          <a:p>
            <a:endParaRPr lang="en-US" altLang="pl-PL" sz="2200" i="0" dirty="0">
              <a:solidFill>
                <a:srgbClr val="000000"/>
              </a:solidFill>
            </a:endParaRPr>
          </a:p>
        </p:txBody>
      </p:sp>
      <p:pic>
        <p:nvPicPr>
          <p:cNvPr id="4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942608C-8B5D-D74D-9EE9-FAA823601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544800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0" y="396682"/>
            <a:ext cx="9144000" cy="5568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2400" b="1" baseline="0" dirty="0">
                <a:solidFill>
                  <a:srgbClr val="FF0000"/>
                </a:solidFill>
              </a:rPr>
              <a:t>WYKRESY RÓWNOWAGI FAZOWEJ</a:t>
            </a:r>
          </a:p>
          <a:p>
            <a:r>
              <a:rPr lang="pl-PL" altLang="pl-PL" sz="2400" b="1" baseline="0" dirty="0">
                <a:solidFill>
                  <a:srgbClr val="FF0000"/>
                </a:solidFill>
              </a:rPr>
              <a:t>PRZEDSTAWIAJĄ ZAKRESY WYSTĘPOWANIA POSZCZEGÓLNYCH FAZ, W ZALEŻNOŚCI OD SKŁADU CHEMICZNEGO STOPÓW I TEMPERATURY</a:t>
            </a:r>
          </a:p>
          <a:p>
            <a:endParaRPr lang="en-US" altLang="pl-PL" sz="4000" b="1" dirty="0">
              <a:solidFill>
                <a:srgbClr val="FF0000"/>
              </a:solidFill>
            </a:endParaRPr>
          </a:p>
        </p:txBody>
      </p:sp>
      <p:sp>
        <p:nvSpPr>
          <p:cNvPr id="17" name="Prostokąt 16"/>
          <p:cNvSpPr/>
          <p:nvPr/>
        </p:nvSpPr>
        <p:spPr>
          <a:xfrm>
            <a:off x="0" y="414908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Ilustrują skład fazowy stopów oraz przemiany fazowe jakie w nich zachodzą w funkcji składu chemicznego stopów </a:t>
            </a:r>
          </a:p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i temperatury. 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pic>
        <p:nvPicPr>
          <p:cNvPr id="7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A114A6D-332A-704A-A199-F4000B7CE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3927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2" descr="sem01_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28775"/>
            <a:ext cx="7345362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34925" y="4149725"/>
            <a:ext cx="86995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828800" indent="-18288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pl-PL" altLang="pl-PL" sz="3600" dirty="0">
                <a:latin typeface="Arial" charset="0"/>
              </a:rPr>
              <a:t> </a:t>
            </a:r>
            <a:r>
              <a:rPr lang="pl-PL" altLang="pl-PL" sz="3600" dirty="0">
                <a:solidFill>
                  <a:srgbClr val="FF0000"/>
                </a:solidFill>
                <a:latin typeface="Arial" charset="0"/>
              </a:rPr>
              <a:t>	</a:t>
            </a:r>
            <a:r>
              <a:rPr lang="pl-PL" altLang="pl-PL" sz="3600" dirty="0">
                <a:solidFill>
                  <a:schemeClr val="accent2"/>
                </a:solidFill>
                <a:latin typeface="Arial" charset="0"/>
              </a:rPr>
              <a:t>Fizycznie i chemicznie rozróżnialne części układu 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oddzielon</a:t>
            </a:r>
            <a:r>
              <a:rPr lang="pl-PL" altLang="pl-PL" sz="3600" dirty="0">
                <a:solidFill>
                  <a:schemeClr val="accent2"/>
                </a:solidFill>
                <a:latin typeface="Arial" charset="0"/>
              </a:rPr>
              <a:t>e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od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reszty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układu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wyra</a:t>
            </a:r>
            <a:r>
              <a:rPr lang="pl-PL" altLang="pl-PL" sz="3600" dirty="0">
                <a:solidFill>
                  <a:schemeClr val="accent2"/>
                </a:solidFill>
                <a:latin typeface="Arial" charset="0"/>
              </a:rPr>
              <a:t>ź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ną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granicą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, na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której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przynajmniej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niektóre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własności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ulegają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skokowej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pl-PL" sz="3600" dirty="0" err="1">
                <a:solidFill>
                  <a:schemeClr val="accent2"/>
                </a:solidFill>
                <a:latin typeface="Arial" charset="0"/>
              </a:rPr>
              <a:t>zmianie</a:t>
            </a:r>
            <a:r>
              <a:rPr lang="en-US" altLang="pl-PL" sz="3600" dirty="0">
                <a:solidFill>
                  <a:schemeClr val="accent2"/>
                </a:solidFill>
                <a:latin typeface="Arial" charset="0"/>
              </a:rPr>
              <a:t>.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DA8A7C-12C0-B94A-9134-DAF465887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90515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2343522" y="5640253"/>
            <a:ext cx="4429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2800" baseline="0" dirty="0">
                <a:latin typeface="Arial" charset="0"/>
              </a:rPr>
              <a:t>stop Al </a:t>
            </a:r>
            <a:r>
              <a:rPr lang="en-US" altLang="pl-PL" sz="2800" baseline="0" dirty="0">
                <a:latin typeface="Arial" charset="0"/>
              </a:rPr>
              <a:t>–</a:t>
            </a:r>
            <a:r>
              <a:rPr lang="pl-PL" altLang="pl-PL" sz="2800" baseline="0" dirty="0">
                <a:latin typeface="Arial" charset="0"/>
              </a:rPr>
              <a:t> 20%Cu</a:t>
            </a:r>
            <a:endParaRPr lang="en-US" altLang="pl-PL" sz="2800" baseline="0" dirty="0">
              <a:latin typeface="Arial" charset="0"/>
            </a:endParaRPr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6232525" y="3479800"/>
            <a:ext cx="946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dirty="0">
                <a:solidFill>
                  <a:srgbClr val="000000"/>
                </a:solidFill>
                <a:latin typeface="Arial" charset="0"/>
              </a:rPr>
              <a:t>faza </a:t>
            </a:r>
            <a:r>
              <a:rPr lang="en-US" altLang="pl-PL" dirty="0">
                <a:solidFill>
                  <a:srgbClr val="000000"/>
                </a:solidFill>
                <a:latin typeface="Symbol" pitchFamily="18" charset="2"/>
              </a:rPr>
              <a:t>a </a:t>
            </a:r>
            <a:endParaRPr lang="en-US" altLang="pl-PL" i="1" dirty="0">
              <a:latin typeface="Arial" charset="0"/>
            </a:endParaRPr>
          </a:p>
        </p:txBody>
      </p:sp>
      <p:sp>
        <p:nvSpPr>
          <p:cNvPr id="34824" name="Rectangle 14"/>
          <p:cNvSpPr>
            <a:spLocks noChangeArrowheads="1"/>
          </p:cNvSpPr>
          <p:nvPr/>
        </p:nvSpPr>
        <p:spPr bwMode="auto">
          <a:xfrm>
            <a:off x="6210300" y="2737270"/>
            <a:ext cx="844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dirty="0">
                <a:solidFill>
                  <a:srgbClr val="555555"/>
                </a:solidFill>
                <a:latin typeface="Arial" charset="0"/>
              </a:rPr>
              <a:t>faza </a:t>
            </a:r>
            <a:r>
              <a:rPr lang="en-US" altLang="pl-PL" dirty="0">
                <a:solidFill>
                  <a:srgbClr val="555555"/>
                </a:solidFill>
                <a:latin typeface="Symbol" pitchFamily="18" charset="2"/>
              </a:rPr>
              <a:t>b</a:t>
            </a:r>
            <a:endParaRPr lang="en-US" altLang="pl-PL" i="1" dirty="0">
              <a:latin typeface="Arial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7" y="2560030"/>
            <a:ext cx="4259311" cy="2669169"/>
          </a:xfrm>
          <a:prstGeom prst="rect">
            <a:avLst/>
          </a:prstGeom>
        </p:spPr>
      </p:pic>
      <p:grpSp>
        <p:nvGrpSpPr>
          <p:cNvPr id="34825" name="Group 20"/>
          <p:cNvGrpSpPr>
            <a:grpSpLocks/>
          </p:cNvGrpSpPr>
          <p:nvPr/>
        </p:nvGrpSpPr>
        <p:grpSpPr bwMode="auto">
          <a:xfrm>
            <a:off x="4641850" y="3541247"/>
            <a:ext cx="1638300" cy="457200"/>
            <a:chOff x="3096" y="3024"/>
            <a:chExt cx="1032" cy="288"/>
          </a:xfrm>
        </p:grpSpPr>
        <p:sp>
          <p:nvSpPr>
            <p:cNvPr id="34829" name="Freeform 18"/>
            <p:cNvSpPr>
              <a:spLocks/>
            </p:cNvSpPr>
            <p:nvPr/>
          </p:nvSpPr>
          <p:spPr bwMode="auto">
            <a:xfrm>
              <a:off x="3096" y="3208"/>
              <a:ext cx="128" cy="104"/>
            </a:xfrm>
            <a:custGeom>
              <a:avLst/>
              <a:gdLst>
                <a:gd name="T0" fmla="*/ 0 w 128"/>
                <a:gd name="T1" fmla="*/ 80 h 104"/>
                <a:gd name="T2" fmla="*/ 104 w 128"/>
                <a:gd name="T3" fmla="*/ 0 h 104"/>
                <a:gd name="T4" fmla="*/ 80 w 128"/>
                <a:gd name="T5" fmla="*/ 64 h 104"/>
                <a:gd name="T6" fmla="*/ 128 w 128"/>
                <a:gd name="T7" fmla="*/ 104 h 104"/>
                <a:gd name="T8" fmla="*/ 0 w 128"/>
                <a:gd name="T9" fmla="*/ 8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04"/>
                <a:gd name="T17" fmla="*/ 128 w 128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04">
                  <a:moveTo>
                    <a:pt x="0" y="80"/>
                  </a:moveTo>
                  <a:lnTo>
                    <a:pt x="104" y="0"/>
                  </a:lnTo>
                  <a:lnTo>
                    <a:pt x="80" y="64"/>
                  </a:lnTo>
                  <a:lnTo>
                    <a:pt x="128" y="104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0099"/>
            </a:solidFill>
            <a:ln w="12700">
              <a:solidFill>
                <a:srgbClr val="FF0099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4830" name="Line 19"/>
            <p:cNvSpPr>
              <a:spLocks noChangeShapeType="1"/>
            </p:cNvSpPr>
            <p:nvPr/>
          </p:nvSpPr>
          <p:spPr bwMode="auto">
            <a:xfrm flipV="1">
              <a:off x="3176" y="3024"/>
              <a:ext cx="952" cy="248"/>
            </a:xfrm>
            <a:prstGeom prst="line">
              <a:avLst/>
            </a:prstGeom>
            <a:noFill/>
            <a:ln w="38100">
              <a:solidFill>
                <a:srgbClr val="FF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34826" name="Group 23"/>
          <p:cNvGrpSpPr>
            <a:grpSpLocks/>
          </p:cNvGrpSpPr>
          <p:nvPr/>
        </p:nvGrpSpPr>
        <p:grpSpPr bwMode="auto">
          <a:xfrm>
            <a:off x="4629150" y="2846057"/>
            <a:ext cx="1651000" cy="457200"/>
            <a:chOff x="3152" y="2320"/>
            <a:chExt cx="1040" cy="288"/>
          </a:xfrm>
        </p:grpSpPr>
        <p:sp>
          <p:nvSpPr>
            <p:cNvPr id="34827" name="Freeform 21"/>
            <p:cNvSpPr>
              <a:spLocks/>
            </p:cNvSpPr>
            <p:nvPr/>
          </p:nvSpPr>
          <p:spPr bwMode="auto">
            <a:xfrm>
              <a:off x="3152" y="2504"/>
              <a:ext cx="128" cy="104"/>
            </a:xfrm>
            <a:custGeom>
              <a:avLst/>
              <a:gdLst>
                <a:gd name="T0" fmla="*/ 0 w 128"/>
                <a:gd name="T1" fmla="*/ 80 h 104"/>
                <a:gd name="T2" fmla="*/ 104 w 128"/>
                <a:gd name="T3" fmla="*/ 0 h 104"/>
                <a:gd name="T4" fmla="*/ 80 w 128"/>
                <a:gd name="T5" fmla="*/ 64 h 104"/>
                <a:gd name="T6" fmla="*/ 128 w 128"/>
                <a:gd name="T7" fmla="*/ 104 h 104"/>
                <a:gd name="T8" fmla="*/ 0 w 128"/>
                <a:gd name="T9" fmla="*/ 8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04"/>
                <a:gd name="T17" fmla="*/ 128 w 128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04">
                  <a:moveTo>
                    <a:pt x="0" y="80"/>
                  </a:moveTo>
                  <a:lnTo>
                    <a:pt x="104" y="0"/>
                  </a:lnTo>
                  <a:lnTo>
                    <a:pt x="80" y="64"/>
                  </a:lnTo>
                  <a:lnTo>
                    <a:pt x="128" y="104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0099"/>
            </a:solidFill>
            <a:ln w="12700">
              <a:solidFill>
                <a:srgbClr val="FF0099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4828" name="Line 22"/>
            <p:cNvSpPr>
              <a:spLocks noChangeShapeType="1"/>
            </p:cNvSpPr>
            <p:nvPr/>
          </p:nvSpPr>
          <p:spPr bwMode="auto">
            <a:xfrm flipV="1">
              <a:off x="3232" y="2320"/>
              <a:ext cx="960" cy="248"/>
            </a:xfrm>
            <a:prstGeom prst="line">
              <a:avLst/>
            </a:prstGeom>
            <a:noFill/>
            <a:ln w="38100">
              <a:solidFill>
                <a:srgbClr val="FF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3" name="Prostokąt 2"/>
          <p:cNvSpPr/>
          <p:nvPr/>
        </p:nvSpPr>
        <p:spPr>
          <a:xfrm>
            <a:off x="-11177" y="6264832"/>
            <a:ext cx="465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0" baseline="0" dirty="0">
                <a:solidFill>
                  <a:schemeClr val="accent2"/>
                </a:solidFill>
              </a:rPr>
              <a:t>źródło: https://www.southampton.ac.uk/~pasr1/al-cu.htm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1BF13A8-14BF-7B45-85EC-2C30C22C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7845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1583531" y="3861048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Skończony wykład </a:t>
            </a:r>
            <a:r>
              <a:rPr lang="pl-PL" sz="1400" baseline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4 - 24</a:t>
            </a: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.X.2022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1BF13A8-14BF-7B45-85EC-2C30C22C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476672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85195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B45AA95-DB30-48AF-9AD4-6A1673D62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239416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UMOCNIENIE PRZEZ ODKSZTAŁCENIE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8E165E-D1E9-4DA0-896E-A834BD3F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D12805-71F4-4F98-AD3B-B2AFF07D6B6C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pl-PL" sz="140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C0FC2B9-A231-4A78-A8F0-2449050C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00808"/>
            <a:ext cx="8077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b="0" baseline="0" dirty="0">
                <a:latin typeface="Arial" panose="020B0604020202020204" pitchFamily="34" charset="0"/>
              </a:rPr>
              <a:t>•  </a:t>
            </a:r>
            <a:r>
              <a:rPr lang="pl-PL" altLang="pl-PL" b="0" baseline="0" dirty="0">
                <a:latin typeface="Arial" panose="020B0604020202020204" pitchFamily="34" charset="0"/>
              </a:rPr>
              <a:t>Odkształcenie w </a:t>
            </a:r>
            <a:r>
              <a:rPr lang="en-US" altLang="pl-PL" b="0" baseline="0" dirty="0">
                <a:latin typeface="Arial" panose="020B0604020202020204" pitchFamily="34" charset="0"/>
              </a:rPr>
              <a:t>temp</a:t>
            </a:r>
            <a:r>
              <a:rPr lang="pl-PL" altLang="pl-PL" b="0" baseline="0" dirty="0">
                <a:latin typeface="Arial" panose="020B0604020202020204" pitchFamily="34" charset="0"/>
              </a:rPr>
              <a:t>. pokojowej</a:t>
            </a:r>
            <a:endParaRPr lang="en-US" altLang="pl-PL" b="0" baseline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b="0" baseline="0" dirty="0">
                <a:latin typeface="Arial" panose="020B0604020202020204" pitchFamily="34" charset="0"/>
              </a:rPr>
              <a:t>•  </a:t>
            </a:r>
            <a:r>
              <a:rPr lang="pl-PL" altLang="pl-PL" b="0" baseline="0" dirty="0">
                <a:latin typeface="Arial" panose="020B0604020202020204" pitchFamily="34" charset="0"/>
              </a:rPr>
              <a:t>Operacje formowania wymagają odkształcenia plast.</a:t>
            </a:r>
            <a:r>
              <a:rPr lang="en-US" altLang="pl-PL" b="0" baseline="0" dirty="0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531380C-3100-4EBB-B0D0-A0B66DD7D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2565400"/>
            <a:ext cx="704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200" b="0" baseline="0">
                <a:solidFill>
                  <a:schemeClr val="accent2"/>
                </a:solidFill>
                <a:latin typeface="Arial" panose="020B0604020202020204" pitchFamily="34" charset="0"/>
              </a:rPr>
              <a:t>Kucie</a:t>
            </a:r>
            <a:endParaRPr lang="en-US" altLang="pl-PL" sz="2200" b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986B7702-6F6F-4F9F-8576-41FA99BC721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81050" y="2514600"/>
            <a:ext cx="30861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0932CF1-2363-44E0-8461-F26A87DBF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3378200"/>
            <a:ext cx="800100" cy="241300"/>
          </a:xfrm>
          <a:prstGeom prst="rect">
            <a:avLst/>
          </a:prstGeom>
          <a:solidFill>
            <a:srgbClr val="AA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BD48D9-B4C4-44A8-869F-A032DEF7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3175000"/>
            <a:ext cx="749300" cy="673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1E2C02A-84B9-451B-8DC2-2FFBF6C3E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33655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FF6666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6455D31-14E0-4B59-91B2-BE3A08E8D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34163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FF6666"/>
                </a:solidFill>
                <a:latin typeface="Arial" panose="020B0604020202020204" pitchFamily="34" charset="0"/>
              </a:rPr>
              <a:t>o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239EDA5A-B2A1-4559-8E8C-01B92136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3655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AA0000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BCE8D993-D4CE-4CF6-B0AB-BD908EB0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0" y="34163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AA0000"/>
                </a:solidFill>
                <a:latin typeface="Arial" panose="020B0604020202020204" pitchFamily="34" charset="0"/>
              </a:rPr>
              <a:t>d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F761C37-3F7F-4B4F-8E03-0A5858D9D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3111500"/>
            <a:ext cx="749300" cy="7874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173A3EBC-02D4-4184-A0EE-31ACDA89C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454400"/>
            <a:ext cx="1651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73D3891-1447-4793-8CC3-00C6FB0CF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568700"/>
            <a:ext cx="1651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23" name="Oval 19">
            <a:extLst>
              <a:ext uri="{FF2B5EF4-FFF2-40B4-BE49-F238E27FC236}">
                <a16:creationId xmlns:a16="http://schemas.microsoft.com/office/drawing/2014/main" id="{297AF0A2-38DA-42B1-96AD-4DB064BD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3289300"/>
            <a:ext cx="457200" cy="4445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9A5B1596-DD9E-4153-9A91-42119D68A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3403600"/>
            <a:ext cx="787400" cy="241300"/>
          </a:xfrm>
          <a:prstGeom prst="rect">
            <a:avLst/>
          </a:prstGeom>
          <a:solidFill>
            <a:srgbClr val="FF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C7E2D2A-1532-4ABA-85CE-5EC3483FE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3467100"/>
            <a:ext cx="241300" cy="889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6" name="Oval 22">
            <a:extLst>
              <a:ext uri="{FF2B5EF4-FFF2-40B4-BE49-F238E27FC236}">
                <a16:creationId xmlns:a16="http://schemas.microsoft.com/office/drawing/2014/main" id="{B797C184-4AFD-4473-9287-57EA92BEC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50" y="3365500"/>
            <a:ext cx="393700" cy="292100"/>
          </a:xfrm>
          <a:prstGeom prst="ellipse">
            <a:avLst/>
          </a:prstGeom>
          <a:solidFill>
            <a:srgbClr val="AA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6667C5EA-4A9C-4D51-B6DF-9B4F069C6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3467100"/>
            <a:ext cx="266700" cy="63500"/>
          </a:xfrm>
          <a:prstGeom prst="rect">
            <a:avLst/>
          </a:prstGeom>
          <a:solidFill>
            <a:srgbClr val="AA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5DBBF692-D4A6-43F6-9FD8-FEDD9AF1C9AC}"/>
              </a:ext>
            </a:extLst>
          </p:cNvPr>
          <p:cNvSpPr>
            <a:spLocks/>
          </p:cNvSpPr>
          <p:nvPr/>
        </p:nvSpPr>
        <p:spPr bwMode="auto">
          <a:xfrm>
            <a:off x="2927350" y="3035300"/>
            <a:ext cx="152400" cy="88900"/>
          </a:xfrm>
          <a:custGeom>
            <a:avLst/>
            <a:gdLst>
              <a:gd name="T0" fmla="*/ 2147483646 w 96"/>
              <a:gd name="T1" fmla="*/ 2147483646 h 56"/>
              <a:gd name="T2" fmla="*/ 0 w 96"/>
              <a:gd name="T3" fmla="*/ 0 h 56"/>
              <a:gd name="T4" fmla="*/ 2147483646 w 96"/>
              <a:gd name="T5" fmla="*/ 2147483646 h 56"/>
              <a:gd name="T6" fmla="*/ 2147483646 w 96"/>
              <a:gd name="T7" fmla="*/ 0 h 56"/>
              <a:gd name="T8" fmla="*/ 2147483646 w 96"/>
              <a:gd name="T9" fmla="*/ 2147483646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56"/>
              <a:gd name="T17" fmla="*/ 96 w 96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56">
                <a:moveTo>
                  <a:pt x="48" y="56"/>
                </a:moveTo>
                <a:lnTo>
                  <a:pt x="0" y="0"/>
                </a:lnTo>
                <a:lnTo>
                  <a:pt x="48" y="16"/>
                </a:lnTo>
                <a:lnTo>
                  <a:pt x="96" y="0"/>
                </a:lnTo>
                <a:lnTo>
                  <a:pt x="48" y="56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A377645D-0722-4392-8CDF-A13B6B063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3550" y="2895600"/>
            <a:ext cx="1588" cy="165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B91771A7-495E-4073-BDF2-10B2C700CD9B}"/>
              </a:ext>
            </a:extLst>
          </p:cNvPr>
          <p:cNvSpPr>
            <a:spLocks/>
          </p:cNvSpPr>
          <p:nvPr/>
        </p:nvSpPr>
        <p:spPr bwMode="auto">
          <a:xfrm>
            <a:off x="2927350" y="3911600"/>
            <a:ext cx="152400" cy="88900"/>
          </a:xfrm>
          <a:custGeom>
            <a:avLst/>
            <a:gdLst>
              <a:gd name="T0" fmla="*/ 2147483646 w 96"/>
              <a:gd name="T1" fmla="*/ 0 h 56"/>
              <a:gd name="T2" fmla="*/ 2147483646 w 96"/>
              <a:gd name="T3" fmla="*/ 2147483646 h 56"/>
              <a:gd name="T4" fmla="*/ 2147483646 w 96"/>
              <a:gd name="T5" fmla="*/ 2147483646 h 56"/>
              <a:gd name="T6" fmla="*/ 0 w 96"/>
              <a:gd name="T7" fmla="*/ 2147483646 h 56"/>
              <a:gd name="T8" fmla="*/ 2147483646 w 96"/>
              <a:gd name="T9" fmla="*/ 0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56"/>
              <a:gd name="T17" fmla="*/ 96 w 96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56">
                <a:moveTo>
                  <a:pt x="48" y="0"/>
                </a:moveTo>
                <a:lnTo>
                  <a:pt x="96" y="56"/>
                </a:lnTo>
                <a:lnTo>
                  <a:pt x="48" y="40"/>
                </a:lnTo>
                <a:lnTo>
                  <a:pt x="0" y="56"/>
                </a:lnTo>
                <a:lnTo>
                  <a:pt x="48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0AD455CB-1F4D-4847-87D3-3698D64218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3550" y="3975100"/>
            <a:ext cx="1588" cy="165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B9643C4E-E250-4AF2-A7D3-D7ED55711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261620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siła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3100E852-29B6-4009-A585-69A0DBC8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060700"/>
            <a:ext cx="7794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600">
                <a:solidFill>
                  <a:srgbClr val="EEEEEE"/>
                </a:solidFill>
                <a:latin typeface="Arial" panose="020B0604020202020204" pitchFamily="34" charset="0"/>
              </a:rPr>
              <a:t>matryca</a:t>
            </a:r>
            <a:endParaRPr lang="en-US" altLang="pl-PL" sz="1600">
              <a:latin typeface="Arial" panose="020B0604020202020204" pitchFamily="34" charset="0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B0E14840-46B4-4D8F-8F9C-53CC8B00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50" y="3416300"/>
            <a:ext cx="728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rgbClr val="EEEEEE"/>
                </a:solidFill>
                <a:latin typeface="Arial" panose="020B0604020202020204" pitchFamily="34" charset="0"/>
              </a:rPr>
              <a:t>przedmiot</a:t>
            </a:r>
            <a:endParaRPr lang="en-US" altLang="pl-PL" sz="1200">
              <a:latin typeface="Arial" panose="020B0604020202020204" pitchFamily="34" charset="0"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BA592FE6-C3F3-460A-BFFF-AEE33250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410210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siła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0262ECAA-4B3B-4494-B00E-DFDFA5870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4127500"/>
            <a:ext cx="1333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200" b="0" baseline="0">
                <a:solidFill>
                  <a:schemeClr val="accent2"/>
                </a:solidFill>
                <a:latin typeface="Arial" panose="020B0604020202020204" pitchFamily="34" charset="0"/>
              </a:rPr>
              <a:t>Ciągnienie</a:t>
            </a:r>
            <a:endParaRPr lang="en-US" altLang="pl-PL" sz="2200" b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DE93EE5C-FAB7-4A01-9003-0A5167381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0" y="4806950"/>
            <a:ext cx="406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siła</a:t>
            </a:r>
            <a:r>
              <a:rPr lang="en-US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38" name="Rectangle 59">
            <a:extLst>
              <a:ext uri="{FF2B5EF4-FFF2-40B4-BE49-F238E27FC236}">
                <a16:creationId xmlns:a16="http://schemas.microsoft.com/office/drawing/2014/main" id="{03080CB8-479A-47B6-AE25-6FBA6CBFB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0" y="5073650"/>
            <a:ext cx="800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naciągu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CF3F3C36-1F60-485E-947F-62AB7CD4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490855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40" name="Rectangle 61">
            <a:extLst>
              <a:ext uri="{FF2B5EF4-FFF2-40B4-BE49-F238E27FC236}">
                <a16:creationId xmlns:a16="http://schemas.microsoft.com/office/drawing/2014/main" id="{A8A4129E-9155-4AD6-B793-E09D29FFF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50" y="49593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o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41" name="Rectangle 62">
            <a:extLst>
              <a:ext uri="{FF2B5EF4-FFF2-40B4-BE49-F238E27FC236}">
                <a16:creationId xmlns:a16="http://schemas.microsoft.com/office/drawing/2014/main" id="{B9B20919-EA89-4224-A675-65C24AD0A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65455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00AA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60A43E8-5B8A-49AE-AC4B-2E7B19521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47053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00AA"/>
                </a:solidFill>
                <a:latin typeface="Arial" panose="020B0604020202020204" pitchFamily="34" charset="0"/>
              </a:rPr>
              <a:t>d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43" name="Rectangle 65">
            <a:extLst>
              <a:ext uri="{FF2B5EF4-FFF2-40B4-BE49-F238E27FC236}">
                <a16:creationId xmlns:a16="http://schemas.microsoft.com/office/drawing/2014/main" id="{D31BD98F-EDFD-4530-B46E-1D99FDDA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10150"/>
            <a:ext cx="1016000" cy="1143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44" name="Rectangle 66">
            <a:extLst>
              <a:ext uri="{FF2B5EF4-FFF2-40B4-BE49-F238E27FC236}">
                <a16:creationId xmlns:a16="http://schemas.microsoft.com/office/drawing/2014/main" id="{FB0F0C98-7CBB-418D-A690-099C6283A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4959350"/>
            <a:ext cx="1041400" cy="2159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grpSp>
        <p:nvGrpSpPr>
          <p:cNvPr id="45" name="Group 67">
            <a:extLst>
              <a:ext uri="{FF2B5EF4-FFF2-40B4-BE49-F238E27FC236}">
                <a16:creationId xmlns:a16="http://schemas.microsoft.com/office/drawing/2014/main" id="{E3A41C2B-7CCC-4536-94BE-4D03883BDAE5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4997450"/>
            <a:ext cx="342900" cy="152400"/>
            <a:chOff x="1884" y="3148"/>
            <a:chExt cx="216" cy="96"/>
          </a:xfrm>
        </p:grpSpPr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B9DC3D51-CEE1-4D80-815B-37B913AC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3148"/>
              <a:ext cx="56" cy="96"/>
            </a:xfrm>
            <a:custGeom>
              <a:avLst/>
              <a:gdLst>
                <a:gd name="T0" fmla="*/ 56 w 56"/>
                <a:gd name="T1" fmla="*/ 48 h 96"/>
                <a:gd name="T2" fmla="*/ 0 w 56"/>
                <a:gd name="T3" fmla="*/ 96 h 96"/>
                <a:gd name="T4" fmla="*/ 16 w 56"/>
                <a:gd name="T5" fmla="*/ 48 h 96"/>
                <a:gd name="T6" fmla="*/ 0 w 56"/>
                <a:gd name="T7" fmla="*/ 0 h 96"/>
                <a:gd name="T8" fmla="*/ 56 w 56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96"/>
                <a:gd name="T17" fmla="*/ 56 w 5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96">
                  <a:moveTo>
                    <a:pt x="56" y="48"/>
                  </a:moveTo>
                  <a:lnTo>
                    <a:pt x="0" y="96"/>
                  </a:lnTo>
                  <a:lnTo>
                    <a:pt x="16" y="48"/>
                  </a:lnTo>
                  <a:lnTo>
                    <a:pt x="0" y="0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Line 69">
              <a:extLst>
                <a:ext uri="{FF2B5EF4-FFF2-40B4-BE49-F238E27FC236}">
                  <a16:creationId xmlns:a16="http://schemas.microsoft.com/office/drawing/2014/main" id="{6F73E462-8F72-48BB-BBA8-576BC6AAA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3196"/>
              <a:ext cx="176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48" name="Rectangle 70">
            <a:extLst>
              <a:ext uri="{FF2B5EF4-FFF2-40B4-BE49-F238E27FC236}">
                <a16:creationId xmlns:a16="http://schemas.microsoft.com/office/drawing/2014/main" id="{11E2C3A1-BA79-4646-8D58-5B184A81D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4953000"/>
            <a:ext cx="38100" cy="215900"/>
          </a:xfrm>
          <a:prstGeom prst="rect">
            <a:avLst/>
          </a:prstGeom>
          <a:solidFill>
            <a:srgbClr val="00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49" name="Rectangle 71">
            <a:extLst>
              <a:ext uri="{FF2B5EF4-FFF2-40B4-BE49-F238E27FC236}">
                <a16:creationId xmlns:a16="http://schemas.microsoft.com/office/drawing/2014/main" id="{55347202-4CA3-4301-AB99-E86938B6C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5010150"/>
            <a:ext cx="38100" cy="1270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50" name="Freeform 72">
            <a:extLst>
              <a:ext uri="{FF2B5EF4-FFF2-40B4-BE49-F238E27FC236}">
                <a16:creationId xmlns:a16="http://schemas.microsoft.com/office/drawing/2014/main" id="{F8B94112-E0D5-47A8-B9F5-58903B011D6C}"/>
              </a:ext>
            </a:extLst>
          </p:cNvPr>
          <p:cNvSpPr>
            <a:spLocks/>
          </p:cNvSpPr>
          <p:nvPr/>
        </p:nvSpPr>
        <p:spPr bwMode="auto">
          <a:xfrm>
            <a:off x="1720850" y="4591050"/>
            <a:ext cx="571500" cy="419100"/>
          </a:xfrm>
          <a:custGeom>
            <a:avLst/>
            <a:gdLst>
              <a:gd name="T0" fmla="*/ 0 w 360"/>
              <a:gd name="T1" fmla="*/ 0 h 264"/>
              <a:gd name="T2" fmla="*/ 2147483646 w 360"/>
              <a:gd name="T3" fmla="*/ 0 h 264"/>
              <a:gd name="T4" fmla="*/ 2147483646 w 360"/>
              <a:gd name="T5" fmla="*/ 2147483646 h 264"/>
              <a:gd name="T6" fmla="*/ 2147483646 w 360"/>
              <a:gd name="T7" fmla="*/ 2147483646 h 264"/>
              <a:gd name="T8" fmla="*/ 2147483646 w 360"/>
              <a:gd name="T9" fmla="*/ 2147483646 h 264"/>
              <a:gd name="T10" fmla="*/ 2147483646 w 360"/>
              <a:gd name="T11" fmla="*/ 2147483646 h 264"/>
              <a:gd name="T12" fmla="*/ 0 w 360"/>
              <a:gd name="T13" fmla="*/ 2147483646 h 264"/>
              <a:gd name="T14" fmla="*/ 0 w 360"/>
              <a:gd name="T15" fmla="*/ 0 h 2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60"/>
              <a:gd name="T25" fmla="*/ 0 h 264"/>
              <a:gd name="T26" fmla="*/ 360 w 360"/>
              <a:gd name="T27" fmla="*/ 264 h 2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60" h="264">
                <a:moveTo>
                  <a:pt x="0" y="0"/>
                </a:moveTo>
                <a:lnTo>
                  <a:pt x="360" y="0"/>
                </a:lnTo>
                <a:lnTo>
                  <a:pt x="360" y="216"/>
                </a:lnTo>
                <a:lnTo>
                  <a:pt x="248" y="264"/>
                </a:lnTo>
                <a:lnTo>
                  <a:pt x="200" y="264"/>
                </a:lnTo>
                <a:lnTo>
                  <a:pt x="160" y="256"/>
                </a:lnTo>
                <a:lnTo>
                  <a:pt x="0" y="1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51" name="Freeform 73">
            <a:extLst>
              <a:ext uri="{FF2B5EF4-FFF2-40B4-BE49-F238E27FC236}">
                <a16:creationId xmlns:a16="http://schemas.microsoft.com/office/drawing/2014/main" id="{E681CFF1-8946-4E8D-81BA-6EF6240BAD92}"/>
              </a:ext>
            </a:extLst>
          </p:cNvPr>
          <p:cNvSpPr>
            <a:spLocks/>
          </p:cNvSpPr>
          <p:nvPr/>
        </p:nvSpPr>
        <p:spPr bwMode="auto">
          <a:xfrm>
            <a:off x="1720850" y="4591050"/>
            <a:ext cx="571500" cy="419100"/>
          </a:xfrm>
          <a:custGeom>
            <a:avLst/>
            <a:gdLst>
              <a:gd name="T0" fmla="*/ 0 w 360"/>
              <a:gd name="T1" fmla="*/ 0 h 264"/>
              <a:gd name="T2" fmla="*/ 2147483646 w 360"/>
              <a:gd name="T3" fmla="*/ 0 h 264"/>
              <a:gd name="T4" fmla="*/ 2147483646 w 360"/>
              <a:gd name="T5" fmla="*/ 2147483646 h 264"/>
              <a:gd name="T6" fmla="*/ 2147483646 w 360"/>
              <a:gd name="T7" fmla="*/ 2147483646 h 264"/>
              <a:gd name="T8" fmla="*/ 2147483646 w 360"/>
              <a:gd name="T9" fmla="*/ 2147483646 h 264"/>
              <a:gd name="T10" fmla="*/ 2147483646 w 360"/>
              <a:gd name="T11" fmla="*/ 2147483646 h 264"/>
              <a:gd name="T12" fmla="*/ 0 w 360"/>
              <a:gd name="T13" fmla="*/ 2147483646 h 264"/>
              <a:gd name="T14" fmla="*/ 0 w 360"/>
              <a:gd name="T15" fmla="*/ 0 h 2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60"/>
              <a:gd name="T25" fmla="*/ 0 h 264"/>
              <a:gd name="T26" fmla="*/ 360 w 360"/>
              <a:gd name="T27" fmla="*/ 264 h 2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60" h="264">
                <a:moveTo>
                  <a:pt x="0" y="0"/>
                </a:moveTo>
                <a:lnTo>
                  <a:pt x="360" y="0"/>
                </a:lnTo>
                <a:lnTo>
                  <a:pt x="360" y="216"/>
                </a:lnTo>
                <a:lnTo>
                  <a:pt x="248" y="264"/>
                </a:lnTo>
                <a:lnTo>
                  <a:pt x="200" y="264"/>
                </a:lnTo>
                <a:lnTo>
                  <a:pt x="160" y="256"/>
                </a:lnTo>
                <a:lnTo>
                  <a:pt x="0" y="184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52" name="Freeform 74">
            <a:extLst>
              <a:ext uri="{FF2B5EF4-FFF2-40B4-BE49-F238E27FC236}">
                <a16:creationId xmlns:a16="http://schemas.microsoft.com/office/drawing/2014/main" id="{1A3FA9B1-CE87-41B7-81B1-4E57E5CD6D1F}"/>
              </a:ext>
            </a:extLst>
          </p:cNvPr>
          <p:cNvSpPr>
            <a:spLocks/>
          </p:cNvSpPr>
          <p:nvPr/>
        </p:nvSpPr>
        <p:spPr bwMode="auto">
          <a:xfrm>
            <a:off x="1720850" y="5137150"/>
            <a:ext cx="571500" cy="406400"/>
          </a:xfrm>
          <a:custGeom>
            <a:avLst/>
            <a:gdLst>
              <a:gd name="T0" fmla="*/ 0 w 360"/>
              <a:gd name="T1" fmla="*/ 2147483646 h 256"/>
              <a:gd name="T2" fmla="*/ 2147483646 w 360"/>
              <a:gd name="T3" fmla="*/ 2147483646 h 256"/>
              <a:gd name="T4" fmla="*/ 2147483646 w 360"/>
              <a:gd name="T5" fmla="*/ 2147483646 h 256"/>
              <a:gd name="T6" fmla="*/ 2147483646 w 360"/>
              <a:gd name="T7" fmla="*/ 0 h 256"/>
              <a:gd name="T8" fmla="*/ 2147483646 w 360"/>
              <a:gd name="T9" fmla="*/ 0 h 256"/>
              <a:gd name="T10" fmla="*/ 2147483646 w 360"/>
              <a:gd name="T11" fmla="*/ 2147483646 h 256"/>
              <a:gd name="T12" fmla="*/ 0 w 360"/>
              <a:gd name="T13" fmla="*/ 2147483646 h 256"/>
              <a:gd name="T14" fmla="*/ 0 w 360"/>
              <a:gd name="T15" fmla="*/ 2147483646 h 2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60"/>
              <a:gd name="T25" fmla="*/ 0 h 256"/>
              <a:gd name="T26" fmla="*/ 360 w 360"/>
              <a:gd name="T27" fmla="*/ 256 h 2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60" h="256">
                <a:moveTo>
                  <a:pt x="0" y="256"/>
                </a:moveTo>
                <a:lnTo>
                  <a:pt x="360" y="256"/>
                </a:lnTo>
                <a:lnTo>
                  <a:pt x="360" y="40"/>
                </a:lnTo>
                <a:lnTo>
                  <a:pt x="248" y="0"/>
                </a:lnTo>
                <a:lnTo>
                  <a:pt x="200" y="0"/>
                </a:lnTo>
                <a:lnTo>
                  <a:pt x="160" y="8"/>
                </a:lnTo>
                <a:lnTo>
                  <a:pt x="0" y="80"/>
                </a:lnTo>
                <a:lnTo>
                  <a:pt x="0" y="2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53" name="Freeform 75">
            <a:extLst>
              <a:ext uri="{FF2B5EF4-FFF2-40B4-BE49-F238E27FC236}">
                <a16:creationId xmlns:a16="http://schemas.microsoft.com/office/drawing/2014/main" id="{F0CCE122-2559-4B2A-BAAC-3230C6F75515}"/>
              </a:ext>
            </a:extLst>
          </p:cNvPr>
          <p:cNvSpPr>
            <a:spLocks/>
          </p:cNvSpPr>
          <p:nvPr/>
        </p:nvSpPr>
        <p:spPr bwMode="auto">
          <a:xfrm>
            <a:off x="1720850" y="5137150"/>
            <a:ext cx="571500" cy="406400"/>
          </a:xfrm>
          <a:custGeom>
            <a:avLst/>
            <a:gdLst>
              <a:gd name="T0" fmla="*/ 0 w 360"/>
              <a:gd name="T1" fmla="*/ 2147483646 h 256"/>
              <a:gd name="T2" fmla="*/ 2147483646 w 360"/>
              <a:gd name="T3" fmla="*/ 2147483646 h 256"/>
              <a:gd name="T4" fmla="*/ 2147483646 w 360"/>
              <a:gd name="T5" fmla="*/ 2147483646 h 256"/>
              <a:gd name="T6" fmla="*/ 2147483646 w 360"/>
              <a:gd name="T7" fmla="*/ 0 h 256"/>
              <a:gd name="T8" fmla="*/ 2147483646 w 360"/>
              <a:gd name="T9" fmla="*/ 0 h 256"/>
              <a:gd name="T10" fmla="*/ 2147483646 w 360"/>
              <a:gd name="T11" fmla="*/ 2147483646 h 256"/>
              <a:gd name="T12" fmla="*/ 0 w 360"/>
              <a:gd name="T13" fmla="*/ 2147483646 h 256"/>
              <a:gd name="T14" fmla="*/ 0 w 360"/>
              <a:gd name="T15" fmla="*/ 2147483646 h 2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60"/>
              <a:gd name="T25" fmla="*/ 0 h 256"/>
              <a:gd name="T26" fmla="*/ 360 w 360"/>
              <a:gd name="T27" fmla="*/ 256 h 2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60" h="256">
                <a:moveTo>
                  <a:pt x="0" y="256"/>
                </a:moveTo>
                <a:lnTo>
                  <a:pt x="360" y="256"/>
                </a:lnTo>
                <a:lnTo>
                  <a:pt x="360" y="40"/>
                </a:lnTo>
                <a:lnTo>
                  <a:pt x="248" y="0"/>
                </a:lnTo>
                <a:lnTo>
                  <a:pt x="200" y="0"/>
                </a:lnTo>
                <a:lnTo>
                  <a:pt x="160" y="8"/>
                </a:lnTo>
                <a:lnTo>
                  <a:pt x="0" y="80"/>
                </a:lnTo>
                <a:lnTo>
                  <a:pt x="0" y="256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54" name="Rectangle 76">
            <a:extLst>
              <a:ext uri="{FF2B5EF4-FFF2-40B4-BE49-F238E27FC236}">
                <a16:creationId xmlns:a16="http://schemas.microsoft.com/office/drawing/2014/main" id="{5CB48EDD-64AB-4241-9522-2174CE06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4591050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EEEEEE"/>
                </a:solidFill>
                <a:latin typeface="Arial" panose="020B0604020202020204" pitchFamily="34" charset="0"/>
              </a:rPr>
              <a:t>oczko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55" name="Rectangle 77">
            <a:extLst>
              <a:ext uri="{FF2B5EF4-FFF2-40B4-BE49-F238E27FC236}">
                <a16:creationId xmlns:a16="http://schemas.microsoft.com/office/drawing/2014/main" id="{F5B371A4-BD29-400A-83C0-4EDDBCAFF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850" y="5289550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EEEEEE"/>
                </a:solidFill>
                <a:latin typeface="Arial" panose="020B0604020202020204" pitchFamily="34" charset="0"/>
              </a:rPr>
              <a:t>oczko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56" name="Rectangle 101">
            <a:extLst>
              <a:ext uri="{FF2B5EF4-FFF2-40B4-BE49-F238E27FC236}">
                <a16:creationId xmlns:a16="http://schemas.microsoft.com/office/drawing/2014/main" id="{8F453A89-1FF1-4FCF-B0FE-CA315A17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3987800"/>
            <a:ext cx="1423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200" b="0" baseline="0">
                <a:solidFill>
                  <a:schemeClr val="accent2"/>
                </a:solidFill>
                <a:latin typeface="Arial" panose="020B0604020202020204" pitchFamily="34" charset="0"/>
              </a:rPr>
              <a:t>Wyciskanie</a:t>
            </a:r>
            <a:endParaRPr lang="en-US" altLang="pl-PL" sz="2200" b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 103">
            <a:extLst>
              <a:ext uri="{FF2B5EF4-FFF2-40B4-BE49-F238E27FC236}">
                <a16:creationId xmlns:a16="http://schemas.microsoft.com/office/drawing/2014/main" id="{C216033E-E8EB-41AD-B68A-EDBAA9E26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5080000"/>
            <a:ext cx="1790700" cy="1270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58" name="Rectangle 104">
            <a:extLst>
              <a:ext uri="{FF2B5EF4-FFF2-40B4-BE49-F238E27FC236}">
                <a16:creationId xmlns:a16="http://schemas.microsoft.com/office/drawing/2014/main" id="{CB572EE8-9DC4-4359-8BCF-06D2E6E3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600" y="4889500"/>
            <a:ext cx="673100" cy="5207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59" name="Rectangle 105">
            <a:extLst>
              <a:ext uri="{FF2B5EF4-FFF2-40B4-BE49-F238E27FC236}">
                <a16:creationId xmlns:a16="http://schemas.microsoft.com/office/drawing/2014/main" id="{A0567900-A8E5-4086-B73F-964B81613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876800"/>
            <a:ext cx="152400" cy="533400"/>
          </a:xfrm>
          <a:prstGeom prst="rect">
            <a:avLst/>
          </a:prstGeom>
          <a:solidFill>
            <a:srgbClr val="00EE00"/>
          </a:solidFill>
          <a:ln w="25400">
            <a:solidFill>
              <a:srgbClr val="00EE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60" name="Rectangle 106">
            <a:extLst>
              <a:ext uri="{FF2B5EF4-FFF2-40B4-BE49-F238E27FC236}">
                <a16:creationId xmlns:a16="http://schemas.microsoft.com/office/drawing/2014/main" id="{D18EEC2C-1B8D-4373-9983-5777B2F3A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5029200"/>
            <a:ext cx="444500" cy="215900"/>
          </a:xfrm>
          <a:prstGeom prst="rect">
            <a:avLst/>
          </a:prstGeom>
          <a:solidFill>
            <a:srgbClr val="00EE00"/>
          </a:solidFill>
          <a:ln w="25400">
            <a:solidFill>
              <a:srgbClr val="00EE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61" name="Rectangle 107">
            <a:extLst>
              <a:ext uri="{FF2B5EF4-FFF2-40B4-BE49-F238E27FC236}">
                <a16:creationId xmlns:a16="http://schemas.microsoft.com/office/drawing/2014/main" id="{B8B45A59-1FB2-4B2A-8F13-50E8982A1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5372100"/>
            <a:ext cx="1041400" cy="279400"/>
          </a:xfrm>
          <a:prstGeom prst="rect">
            <a:avLst/>
          </a:prstGeom>
          <a:solidFill>
            <a:srgbClr val="3366FF"/>
          </a:solidFill>
          <a:ln w="254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62" name="Rectangle 108">
            <a:extLst>
              <a:ext uri="{FF2B5EF4-FFF2-40B4-BE49-F238E27FC236}">
                <a16:creationId xmlns:a16="http://schemas.microsoft.com/office/drawing/2014/main" id="{D83CEDA1-0054-4B25-B7EA-2493274A6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4635500"/>
            <a:ext cx="1041400" cy="279400"/>
          </a:xfrm>
          <a:prstGeom prst="rect">
            <a:avLst/>
          </a:prstGeom>
          <a:solidFill>
            <a:srgbClr val="3366FF"/>
          </a:solidFill>
          <a:ln w="254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63" name="Freeform 109">
            <a:extLst>
              <a:ext uri="{FF2B5EF4-FFF2-40B4-BE49-F238E27FC236}">
                <a16:creationId xmlns:a16="http://schemas.microsoft.com/office/drawing/2014/main" id="{651B2D53-151B-4635-BAD4-0DAA2ED3641B}"/>
              </a:ext>
            </a:extLst>
          </p:cNvPr>
          <p:cNvSpPr>
            <a:spLocks/>
          </p:cNvSpPr>
          <p:nvPr/>
        </p:nvSpPr>
        <p:spPr bwMode="auto">
          <a:xfrm>
            <a:off x="7124700" y="48387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0 h 144"/>
              <a:gd name="T4" fmla="*/ 2147483646 w 136"/>
              <a:gd name="T5" fmla="*/ 0 h 144"/>
              <a:gd name="T6" fmla="*/ 2147483646 w 136"/>
              <a:gd name="T7" fmla="*/ 2147483646 h 144"/>
              <a:gd name="T8" fmla="*/ 0 w 136"/>
              <a:gd name="T9" fmla="*/ 2147483646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56"/>
                </a:moveTo>
                <a:lnTo>
                  <a:pt x="48" y="0"/>
                </a:lnTo>
                <a:lnTo>
                  <a:pt x="136" y="0"/>
                </a:lnTo>
                <a:lnTo>
                  <a:pt x="136" y="144"/>
                </a:lnTo>
                <a:lnTo>
                  <a:pt x="0" y="144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4" name="Freeform 110">
            <a:extLst>
              <a:ext uri="{FF2B5EF4-FFF2-40B4-BE49-F238E27FC236}">
                <a16:creationId xmlns:a16="http://schemas.microsoft.com/office/drawing/2014/main" id="{9C824456-D0B0-4CD0-9146-F65BE169D95A}"/>
              </a:ext>
            </a:extLst>
          </p:cNvPr>
          <p:cNvSpPr>
            <a:spLocks/>
          </p:cNvSpPr>
          <p:nvPr/>
        </p:nvSpPr>
        <p:spPr bwMode="auto">
          <a:xfrm>
            <a:off x="7124700" y="48387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0 h 144"/>
              <a:gd name="T4" fmla="*/ 2147483646 w 136"/>
              <a:gd name="T5" fmla="*/ 0 h 144"/>
              <a:gd name="T6" fmla="*/ 2147483646 w 136"/>
              <a:gd name="T7" fmla="*/ 2147483646 h 144"/>
              <a:gd name="T8" fmla="*/ 0 w 136"/>
              <a:gd name="T9" fmla="*/ 2147483646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56"/>
                </a:moveTo>
                <a:lnTo>
                  <a:pt x="48" y="0"/>
                </a:lnTo>
                <a:lnTo>
                  <a:pt x="136" y="0"/>
                </a:lnTo>
                <a:lnTo>
                  <a:pt x="136" y="144"/>
                </a:lnTo>
                <a:lnTo>
                  <a:pt x="0" y="144"/>
                </a:lnTo>
                <a:lnTo>
                  <a:pt x="0" y="56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5" name="Freeform 111">
            <a:extLst>
              <a:ext uri="{FF2B5EF4-FFF2-40B4-BE49-F238E27FC236}">
                <a16:creationId xmlns:a16="http://schemas.microsoft.com/office/drawing/2014/main" id="{90C8CCFB-E327-4F69-AD82-A73725CC56A6}"/>
              </a:ext>
            </a:extLst>
          </p:cNvPr>
          <p:cNvSpPr>
            <a:spLocks/>
          </p:cNvSpPr>
          <p:nvPr/>
        </p:nvSpPr>
        <p:spPr bwMode="auto">
          <a:xfrm>
            <a:off x="7137400" y="48514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0 h 144"/>
              <a:gd name="T4" fmla="*/ 2147483646 w 136"/>
              <a:gd name="T5" fmla="*/ 0 h 144"/>
              <a:gd name="T6" fmla="*/ 2147483646 w 136"/>
              <a:gd name="T7" fmla="*/ 2147483646 h 144"/>
              <a:gd name="T8" fmla="*/ 0 w 136"/>
              <a:gd name="T9" fmla="*/ 2147483646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56"/>
                </a:moveTo>
                <a:lnTo>
                  <a:pt x="56" y="0"/>
                </a:lnTo>
                <a:lnTo>
                  <a:pt x="136" y="0"/>
                </a:lnTo>
                <a:lnTo>
                  <a:pt x="136" y="144"/>
                </a:lnTo>
                <a:lnTo>
                  <a:pt x="0" y="144"/>
                </a:lnTo>
                <a:lnTo>
                  <a:pt x="0" y="48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6" name="Freeform 112">
            <a:extLst>
              <a:ext uri="{FF2B5EF4-FFF2-40B4-BE49-F238E27FC236}">
                <a16:creationId xmlns:a16="http://schemas.microsoft.com/office/drawing/2014/main" id="{28F3154C-A07F-4409-B05E-5CA7BAC5EE15}"/>
              </a:ext>
            </a:extLst>
          </p:cNvPr>
          <p:cNvSpPr>
            <a:spLocks/>
          </p:cNvSpPr>
          <p:nvPr/>
        </p:nvSpPr>
        <p:spPr bwMode="auto">
          <a:xfrm>
            <a:off x="7124700" y="52324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2147483646 h 144"/>
              <a:gd name="T4" fmla="*/ 2147483646 w 136"/>
              <a:gd name="T5" fmla="*/ 2147483646 h 144"/>
              <a:gd name="T6" fmla="*/ 2147483646 w 136"/>
              <a:gd name="T7" fmla="*/ 0 h 144"/>
              <a:gd name="T8" fmla="*/ 0 w 136"/>
              <a:gd name="T9" fmla="*/ 0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88"/>
                </a:moveTo>
                <a:lnTo>
                  <a:pt x="48" y="144"/>
                </a:lnTo>
                <a:lnTo>
                  <a:pt x="136" y="144"/>
                </a:lnTo>
                <a:lnTo>
                  <a:pt x="136" y="0"/>
                </a:lnTo>
                <a:lnTo>
                  <a:pt x="0" y="0"/>
                </a:lnTo>
                <a:lnTo>
                  <a:pt x="0" y="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7" name="Freeform 113">
            <a:extLst>
              <a:ext uri="{FF2B5EF4-FFF2-40B4-BE49-F238E27FC236}">
                <a16:creationId xmlns:a16="http://schemas.microsoft.com/office/drawing/2014/main" id="{2E596E57-5653-4877-A676-3D95CAC5D034}"/>
              </a:ext>
            </a:extLst>
          </p:cNvPr>
          <p:cNvSpPr>
            <a:spLocks/>
          </p:cNvSpPr>
          <p:nvPr/>
        </p:nvSpPr>
        <p:spPr bwMode="auto">
          <a:xfrm>
            <a:off x="7124700" y="52324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2147483646 h 144"/>
              <a:gd name="T4" fmla="*/ 2147483646 w 136"/>
              <a:gd name="T5" fmla="*/ 2147483646 h 144"/>
              <a:gd name="T6" fmla="*/ 2147483646 w 136"/>
              <a:gd name="T7" fmla="*/ 0 h 144"/>
              <a:gd name="T8" fmla="*/ 0 w 136"/>
              <a:gd name="T9" fmla="*/ 0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88"/>
                </a:moveTo>
                <a:lnTo>
                  <a:pt x="48" y="144"/>
                </a:lnTo>
                <a:lnTo>
                  <a:pt x="136" y="144"/>
                </a:lnTo>
                <a:lnTo>
                  <a:pt x="136" y="0"/>
                </a:lnTo>
                <a:lnTo>
                  <a:pt x="0" y="0"/>
                </a:lnTo>
                <a:lnTo>
                  <a:pt x="0" y="88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8" name="Freeform 114">
            <a:extLst>
              <a:ext uri="{FF2B5EF4-FFF2-40B4-BE49-F238E27FC236}">
                <a16:creationId xmlns:a16="http://schemas.microsoft.com/office/drawing/2014/main" id="{EC2DD2DA-314E-49AF-9A77-AF5B76E39D00}"/>
              </a:ext>
            </a:extLst>
          </p:cNvPr>
          <p:cNvSpPr>
            <a:spLocks/>
          </p:cNvSpPr>
          <p:nvPr/>
        </p:nvSpPr>
        <p:spPr bwMode="auto">
          <a:xfrm>
            <a:off x="7137400" y="5245100"/>
            <a:ext cx="215900" cy="228600"/>
          </a:xfrm>
          <a:custGeom>
            <a:avLst/>
            <a:gdLst>
              <a:gd name="T0" fmla="*/ 0 w 136"/>
              <a:gd name="T1" fmla="*/ 2147483646 h 144"/>
              <a:gd name="T2" fmla="*/ 2147483646 w 136"/>
              <a:gd name="T3" fmla="*/ 2147483646 h 144"/>
              <a:gd name="T4" fmla="*/ 2147483646 w 136"/>
              <a:gd name="T5" fmla="*/ 2147483646 h 144"/>
              <a:gd name="T6" fmla="*/ 2147483646 w 136"/>
              <a:gd name="T7" fmla="*/ 0 h 144"/>
              <a:gd name="T8" fmla="*/ 0 w 136"/>
              <a:gd name="T9" fmla="*/ 0 h 144"/>
              <a:gd name="T10" fmla="*/ 0 w 136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"/>
              <a:gd name="T19" fmla="*/ 0 h 144"/>
              <a:gd name="T20" fmla="*/ 136 w 136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" h="144">
                <a:moveTo>
                  <a:pt x="0" y="88"/>
                </a:moveTo>
                <a:lnTo>
                  <a:pt x="56" y="144"/>
                </a:lnTo>
                <a:lnTo>
                  <a:pt x="136" y="144"/>
                </a:lnTo>
                <a:lnTo>
                  <a:pt x="136" y="0"/>
                </a:ln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69" name="Rectangle 116">
            <a:extLst>
              <a:ext uri="{FF2B5EF4-FFF2-40B4-BE49-F238E27FC236}">
                <a16:creationId xmlns:a16="http://schemas.microsoft.com/office/drawing/2014/main" id="{5C489520-4EFB-4403-9E32-6D7DA2863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5029200"/>
            <a:ext cx="15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Arial" panose="020B0604020202020204" pitchFamily="34" charset="0"/>
            </a:endParaRPr>
          </a:p>
        </p:txBody>
      </p:sp>
      <p:sp>
        <p:nvSpPr>
          <p:cNvPr id="70" name="Rectangle 117">
            <a:extLst>
              <a:ext uri="{FF2B5EF4-FFF2-40B4-BE49-F238E27FC236}">
                <a16:creationId xmlns:a16="http://schemas.microsoft.com/office/drawing/2014/main" id="{078B1DD8-BC06-48B4-AF51-A5E2A1B13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5410200"/>
            <a:ext cx="892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600">
                <a:solidFill>
                  <a:srgbClr val="EEEEEE"/>
                </a:solidFill>
                <a:latin typeface="Arial" panose="020B0604020202020204" pitchFamily="34" charset="0"/>
              </a:rPr>
              <a:t>pojemnik</a:t>
            </a:r>
            <a:endParaRPr lang="en-US" altLang="pl-PL">
              <a:latin typeface="Arial" panose="020B0604020202020204" pitchFamily="34" charset="0"/>
            </a:endParaRPr>
          </a:p>
        </p:txBody>
      </p:sp>
      <p:sp>
        <p:nvSpPr>
          <p:cNvPr id="71" name="Rectangle 118">
            <a:extLst>
              <a:ext uri="{FF2B5EF4-FFF2-40B4-BE49-F238E27FC236}">
                <a16:creationId xmlns:a16="http://schemas.microsoft.com/office/drawing/2014/main" id="{1C06F4B3-65E9-446F-BDDD-0C622614F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648200"/>
            <a:ext cx="892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600">
                <a:solidFill>
                  <a:srgbClr val="EEEEEE"/>
                </a:solidFill>
                <a:latin typeface="Arial" panose="020B0604020202020204" pitchFamily="34" charset="0"/>
              </a:rPr>
              <a:t>pojemnik</a:t>
            </a:r>
            <a:endParaRPr lang="en-US" altLang="pl-PL">
              <a:latin typeface="Arial" panose="020B0604020202020204" pitchFamily="34" charset="0"/>
            </a:endParaRPr>
          </a:p>
        </p:txBody>
      </p:sp>
      <p:sp>
        <p:nvSpPr>
          <p:cNvPr id="72" name="Freeform 120">
            <a:extLst>
              <a:ext uri="{FF2B5EF4-FFF2-40B4-BE49-F238E27FC236}">
                <a16:creationId xmlns:a16="http://schemas.microsoft.com/office/drawing/2014/main" id="{74AF864A-C537-4042-9D96-9772C8703D64}"/>
              </a:ext>
            </a:extLst>
          </p:cNvPr>
          <p:cNvSpPr>
            <a:spLocks/>
          </p:cNvSpPr>
          <p:nvPr/>
        </p:nvSpPr>
        <p:spPr bwMode="auto">
          <a:xfrm>
            <a:off x="5765800" y="5080000"/>
            <a:ext cx="88900" cy="152400"/>
          </a:xfrm>
          <a:custGeom>
            <a:avLst/>
            <a:gdLst>
              <a:gd name="T0" fmla="*/ 2147483646 w 56"/>
              <a:gd name="T1" fmla="*/ 2147483646 h 96"/>
              <a:gd name="T2" fmla="*/ 0 w 56"/>
              <a:gd name="T3" fmla="*/ 2147483646 h 96"/>
              <a:gd name="T4" fmla="*/ 2147483646 w 56"/>
              <a:gd name="T5" fmla="*/ 2147483646 h 96"/>
              <a:gd name="T6" fmla="*/ 0 w 56"/>
              <a:gd name="T7" fmla="*/ 0 h 96"/>
              <a:gd name="T8" fmla="*/ 2147483646 w 56"/>
              <a:gd name="T9" fmla="*/ 2147483646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96"/>
              <a:gd name="T17" fmla="*/ 56 w 5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96">
                <a:moveTo>
                  <a:pt x="56" y="48"/>
                </a:moveTo>
                <a:lnTo>
                  <a:pt x="0" y="96"/>
                </a:lnTo>
                <a:lnTo>
                  <a:pt x="16" y="48"/>
                </a:lnTo>
                <a:lnTo>
                  <a:pt x="0" y="0"/>
                </a:lnTo>
                <a:lnTo>
                  <a:pt x="56" y="48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73" name="Line 121">
            <a:extLst>
              <a:ext uri="{FF2B5EF4-FFF2-40B4-BE49-F238E27FC236}">
                <a16:creationId xmlns:a16="http://schemas.microsoft.com/office/drawing/2014/main" id="{D10B1A32-F613-43FC-A2A0-DB05CAB9C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00" y="5156200"/>
            <a:ext cx="279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74" name="Rectangle 122">
            <a:extLst>
              <a:ext uri="{FF2B5EF4-FFF2-40B4-BE49-F238E27FC236}">
                <a16:creationId xmlns:a16="http://schemas.microsoft.com/office/drawing/2014/main" id="{52103BDD-E7E5-4927-BDAF-07DA2EBC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486410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000000"/>
                </a:solidFill>
                <a:latin typeface="Arial" panose="020B0604020202020204" pitchFamily="34" charset="0"/>
              </a:rPr>
              <a:t>siła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75" name="Rectangle 124">
            <a:extLst>
              <a:ext uri="{FF2B5EF4-FFF2-40B4-BE49-F238E27FC236}">
                <a16:creationId xmlns:a16="http://schemas.microsoft.com/office/drawing/2014/main" id="{842B1A72-1251-42A7-8277-EEA6D9922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4991100"/>
            <a:ext cx="76200" cy="76200"/>
          </a:xfrm>
          <a:prstGeom prst="rect">
            <a:avLst/>
          </a:prstGeom>
          <a:solidFill>
            <a:srgbClr val="DD0000"/>
          </a:solidFill>
          <a:ln w="25400">
            <a:solidFill>
              <a:srgbClr val="DD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76" name="Rectangle 125">
            <a:extLst>
              <a:ext uri="{FF2B5EF4-FFF2-40B4-BE49-F238E27FC236}">
                <a16:creationId xmlns:a16="http://schemas.microsoft.com/office/drawing/2014/main" id="{FCC43345-0DE7-4FBA-8C8E-05E387588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5232400"/>
            <a:ext cx="76200" cy="63500"/>
          </a:xfrm>
          <a:prstGeom prst="rect">
            <a:avLst/>
          </a:prstGeom>
          <a:solidFill>
            <a:srgbClr val="DD0000"/>
          </a:solidFill>
          <a:ln w="25400">
            <a:solidFill>
              <a:srgbClr val="DD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63FF3EE7-9AD9-43EC-9C72-FDE7D1F43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0" y="5384800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b="0">
                <a:solidFill>
                  <a:srgbClr val="DD0000"/>
                </a:solidFill>
                <a:latin typeface="Arial" panose="020B0604020202020204" pitchFamily="34" charset="0"/>
              </a:rPr>
              <a:t>oczko</a:t>
            </a:r>
            <a:endParaRPr lang="en-US" altLang="pl-PL" b="0">
              <a:latin typeface="Arial" panose="020B0604020202020204" pitchFamily="34" charset="0"/>
            </a:endParaRPr>
          </a:p>
        </p:txBody>
      </p:sp>
      <p:sp>
        <p:nvSpPr>
          <p:cNvPr id="78" name="Rectangle 127">
            <a:extLst>
              <a:ext uri="{FF2B5EF4-FFF2-40B4-BE49-F238E27FC236}">
                <a16:creationId xmlns:a16="http://schemas.microsoft.com/office/drawing/2014/main" id="{6D02462C-AC7F-462C-B6AE-9E83D1766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4946650"/>
            <a:ext cx="38100" cy="406400"/>
          </a:xfrm>
          <a:prstGeom prst="rect">
            <a:avLst/>
          </a:prstGeom>
          <a:solidFill>
            <a:srgbClr val="004400"/>
          </a:solidFill>
          <a:ln w="12700">
            <a:solidFill>
              <a:srgbClr val="0044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79" name="Freeform 129">
            <a:extLst>
              <a:ext uri="{FF2B5EF4-FFF2-40B4-BE49-F238E27FC236}">
                <a16:creationId xmlns:a16="http://schemas.microsoft.com/office/drawing/2014/main" id="{14BF5484-D92B-45A7-A558-7B7B0A8B05F9}"/>
              </a:ext>
            </a:extLst>
          </p:cNvPr>
          <p:cNvSpPr>
            <a:spLocks/>
          </p:cNvSpPr>
          <p:nvPr/>
        </p:nvSpPr>
        <p:spPr bwMode="auto">
          <a:xfrm>
            <a:off x="6413500" y="4927600"/>
            <a:ext cx="114300" cy="139700"/>
          </a:xfrm>
          <a:custGeom>
            <a:avLst/>
            <a:gdLst>
              <a:gd name="T0" fmla="*/ 2147483646 w 72"/>
              <a:gd name="T1" fmla="*/ 2147483646 h 88"/>
              <a:gd name="T2" fmla="*/ 0 w 72"/>
              <a:gd name="T3" fmla="*/ 2147483646 h 88"/>
              <a:gd name="T4" fmla="*/ 2147483646 w 72"/>
              <a:gd name="T5" fmla="*/ 2147483646 h 88"/>
              <a:gd name="T6" fmla="*/ 2147483646 w 72"/>
              <a:gd name="T7" fmla="*/ 0 h 88"/>
              <a:gd name="T8" fmla="*/ 2147483646 w 72"/>
              <a:gd name="T9" fmla="*/ 2147483646 h 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88"/>
              <a:gd name="T17" fmla="*/ 72 w 72"/>
              <a:gd name="T18" fmla="*/ 88 h 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88">
                <a:moveTo>
                  <a:pt x="72" y="64"/>
                </a:moveTo>
                <a:lnTo>
                  <a:pt x="0" y="88"/>
                </a:lnTo>
                <a:lnTo>
                  <a:pt x="32" y="48"/>
                </a:lnTo>
                <a:lnTo>
                  <a:pt x="40" y="0"/>
                </a:lnTo>
                <a:lnTo>
                  <a:pt x="72" y="64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80" name="Line 130">
            <a:extLst>
              <a:ext uri="{FF2B5EF4-FFF2-40B4-BE49-F238E27FC236}">
                <a16:creationId xmlns:a16="http://schemas.microsoft.com/office/drawing/2014/main" id="{35D9A52F-5413-4DA6-B975-7BCDF7382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3900" y="4699000"/>
            <a:ext cx="660400" cy="304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81" name="Rectangle 131">
            <a:extLst>
              <a:ext uri="{FF2B5EF4-FFF2-40B4-BE49-F238E27FC236}">
                <a16:creationId xmlns:a16="http://schemas.microsoft.com/office/drawing/2014/main" id="{41959098-0492-4213-B191-8FD649F54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4577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82" name="Rectangle 132">
            <a:extLst>
              <a:ext uri="{FF2B5EF4-FFF2-40B4-BE49-F238E27FC236}">
                <a16:creationId xmlns:a16="http://schemas.microsoft.com/office/drawing/2014/main" id="{151336FB-6B25-4B55-B08B-85008541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45085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o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83" name="Rectangle 133">
            <a:extLst>
              <a:ext uri="{FF2B5EF4-FFF2-40B4-BE49-F238E27FC236}">
                <a16:creationId xmlns:a16="http://schemas.microsoft.com/office/drawing/2014/main" id="{C672EAC4-C07D-451A-889C-88434E693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5080000"/>
            <a:ext cx="38100" cy="1397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B526CE48-0C0F-45A6-BD26-611E2967D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0165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00AA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85" name="Freeform 138">
            <a:extLst>
              <a:ext uri="{FF2B5EF4-FFF2-40B4-BE49-F238E27FC236}">
                <a16:creationId xmlns:a16="http://schemas.microsoft.com/office/drawing/2014/main" id="{ADD9804F-7FC8-45CD-B93A-1766D731A2D8}"/>
              </a:ext>
            </a:extLst>
          </p:cNvPr>
          <p:cNvSpPr>
            <a:spLocks/>
          </p:cNvSpPr>
          <p:nvPr/>
        </p:nvSpPr>
        <p:spPr bwMode="auto">
          <a:xfrm>
            <a:off x="7200900" y="5270500"/>
            <a:ext cx="114300" cy="127000"/>
          </a:xfrm>
          <a:custGeom>
            <a:avLst/>
            <a:gdLst>
              <a:gd name="T0" fmla="*/ 0 w 72"/>
              <a:gd name="T1" fmla="*/ 2147483646 h 80"/>
              <a:gd name="T2" fmla="*/ 2147483646 w 72"/>
              <a:gd name="T3" fmla="*/ 0 h 80"/>
              <a:gd name="T4" fmla="*/ 2147483646 w 72"/>
              <a:gd name="T5" fmla="*/ 2147483646 h 80"/>
              <a:gd name="T6" fmla="*/ 2147483646 w 72"/>
              <a:gd name="T7" fmla="*/ 2147483646 h 80"/>
              <a:gd name="T8" fmla="*/ 0 w 72"/>
              <a:gd name="T9" fmla="*/ 2147483646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80"/>
              <a:gd name="T17" fmla="*/ 72 w 72"/>
              <a:gd name="T18" fmla="*/ 80 h 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80">
                <a:moveTo>
                  <a:pt x="0" y="16"/>
                </a:moveTo>
                <a:lnTo>
                  <a:pt x="72" y="0"/>
                </a:lnTo>
                <a:lnTo>
                  <a:pt x="32" y="32"/>
                </a:lnTo>
                <a:lnTo>
                  <a:pt x="32" y="80"/>
                </a:lnTo>
                <a:lnTo>
                  <a:pt x="0" y="16"/>
                </a:lnTo>
                <a:close/>
              </a:path>
            </a:pathLst>
          </a:custGeom>
          <a:solidFill>
            <a:srgbClr val="DD0000"/>
          </a:solidFill>
          <a:ln w="12700">
            <a:solidFill>
              <a:srgbClr val="DD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86" name="Line 139">
            <a:extLst>
              <a:ext uri="{FF2B5EF4-FFF2-40B4-BE49-F238E27FC236}">
                <a16:creationId xmlns:a16="http://schemas.microsoft.com/office/drawing/2014/main" id="{BFEAC72B-66E4-424A-AC59-B138DD29D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1700" y="5321300"/>
            <a:ext cx="393700" cy="190500"/>
          </a:xfrm>
          <a:prstGeom prst="line">
            <a:avLst/>
          </a:prstGeom>
          <a:noFill/>
          <a:ln w="25400">
            <a:solidFill>
              <a:srgbClr val="DD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graphicFrame>
        <p:nvGraphicFramePr>
          <p:cNvPr id="87" name="Object 142">
            <a:extLst>
              <a:ext uri="{FF2B5EF4-FFF2-40B4-BE49-F238E27FC236}">
                <a16:creationId xmlns:a16="http://schemas.microsoft.com/office/drawing/2014/main" id="{8B0CA4EE-A1D9-4FC7-A7DA-B6E70FDBA2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1475" y="5695950"/>
          <a:ext cx="2655888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300" imgH="431800" progId="Equation.3">
                  <p:embed/>
                </p:oleObj>
              </mc:Choice>
              <mc:Fallback>
                <p:oleObj name="Equation" r:id="rId3" imgW="1257300" imgH="431800" progId="Equation.3">
                  <p:embed/>
                  <p:pic>
                    <p:nvPicPr>
                      <p:cNvPr id="87" name="Object 142">
                        <a:extLst>
                          <a:ext uri="{FF2B5EF4-FFF2-40B4-BE49-F238E27FC236}">
                            <a16:creationId xmlns:a16="http://schemas.microsoft.com/office/drawing/2014/main" id="{8B0CA4EE-A1D9-4FC7-A7DA-B6E70FDBA2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5695950"/>
                        <a:ext cx="2655888" cy="91281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35">
            <a:extLst>
              <a:ext uri="{FF2B5EF4-FFF2-40B4-BE49-F238E27FC236}">
                <a16:creationId xmlns:a16="http://schemas.microsoft.com/office/drawing/2014/main" id="{591B727B-2D9C-41E5-811A-CE3A39CB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5" y="2616200"/>
            <a:ext cx="1511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200" b="0" baseline="0">
                <a:solidFill>
                  <a:schemeClr val="accent2"/>
                </a:solidFill>
                <a:latin typeface="Arial" panose="020B0604020202020204" pitchFamily="34" charset="0"/>
              </a:rPr>
              <a:t>Walcowanie</a:t>
            </a:r>
            <a:endParaRPr lang="en-US" altLang="pl-PL" sz="2200" b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Rectangle 36">
            <a:extLst>
              <a:ext uri="{FF2B5EF4-FFF2-40B4-BE49-F238E27FC236}">
                <a16:creationId xmlns:a16="http://schemas.microsoft.com/office/drawing/2014/main" id="{FE279733-F70F-415A-AF46-69F666932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3352800"/>
            <a:ext cx="1041400" cy="2286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90" name="Oval 37">
            <a:extLst>
              <a:ext uri="{FF2B5EF4-FFF2-40B4-BE49-F238E27FC236}">
                <a16:creationId xmlns:a16="http://schemas.microsoft.com/office/drawing/2014/main" id="{7611CF15-02BA-459F-87D8-4DAE207E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543300"/>
            <a:ext cx="596900" cy="5969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91" name="Rectangle 38">
            <a:extLst>
              <a:ext uri="{FF2B5EF4-FFF2-40B4-BE49-F238E27FC236}">
                <a16:creationId xmlns:a16="http://schemas.microsoft.com/office/drawing/2014/main" id="{2679574A-5668-4336-935D-53F25EDC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100" y="3416300"/>
            <a:ext cx="1016000" cy="101600"/>
          </a:xfrm>
          <a:prstGeom prst="rect">
            <a:avLst/>
          </a:prstGeom>
          <a:solidFill>
            <a:srgbClr val="BBBBBB"/>
          </a:solidFill>
          <a:ln w="25400">
            <a:solidFill>
              <a:srgbClr val="BBBBBB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384425B7-64D0-4399-A431-623290F9EBD3}"/>
              </a:ext>
            </a:extLst>
          </p:cNvPr>
          <p:cNvSpPr>
            <a:spLocks/>
          </p:cNvSpPr>
          <p:nvPr/>
        </p:nvSpPr>
        <p:spPr bwMode="auto">
          <a:xfrm>
            <a:off x="7073900" y="3390900"/>
            <a:ext cx="88900" cy="152400"/>
          </a:xfrm>
          <a:custGeom>
            <a:avLst/>
            <a:gdLst>
              <a:gd name="T0" fmla="*/ 2147483646 w 56"/>
              <a:gd name="T1" fmla="*/ 2147483646 h 96"/>
              <a:gd name="T2" fmla="*/ 0 w 56"/>
              <a:gd name="T3" fmla="*/ 2147483646 h 96"/>
              <a:gd name="T4" fmla="*/ 2147483646 w 56"/>
              <a:gd name="T5" fmla="*/ 2147483646 h 96"/>
              <a:gd name="T6" fmla="*/ 0 w 56"/>
              <a:gd name="T7" fmla="*/ 0 h 96"/>
              <a:gd name="T8" fmla="*/ 2147483646 w 56"/>
              <a:gd name="T9" fmla="*/ 2147483646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96"/>
              <a:gd name="T17" fmla="*/ 56 w 5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96">
                <a:moveTo>
                  <a:pt x="56" y="48"/>
                </a:moveTo>
                <a:lnTo>
                  <a:pt x="0" y="96"/>
                </a:lnTo>
                <a:lnTo>
                  <a:pt x="16" y="48"/>
                </a:lnTo>
                <a:lnTo>
                  <a:pt x="0" y="0"/>
                </a:lnTo>
                <a:lnTo>
                  <a:pt x="56" y="48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93" name="Line 41">
            <a:extLst>
              <a:ext uri="{FF2B5EF4-FFF2-40B4-BE49-F238E27FC236}">
                <a16:creationId xmlns:a16="http://schemas.microsoft.com/office/drawing/2014/main" id="{94B51221-B3D1-4FF9-9383-B49BA893D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3467100"/>
            <a:ext cx="279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94" name="Rectangle 42">
            <a:extLst>
              <a:ext uri="{FF2B5EF4-FFF2-40B4-BE49-F238E27FC236}">
                <a16:creationId xmlns:a16="http://schemas.microsoft.com/office/drawing/2014/main" id="{11B37EFD-B2F1-419F-8358-A9683C045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3733800"/>
            <a:ext cx="4826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400">
                <a:solidFill>
                  <a:srgbClr val="EEEEEE"/>
                </a:solidFill>
                <a:latin typeface="Arial" panose="020B0604020202020204" pitchFamily="34" charset="0"/>
              </a:rPr>
              <a:t>walec</a:t>
            </a:r>
            <a:endParaRPr lang="en-US" altLang="pl-PL" sz="1400">
              <a:latin typeface="Arial" panose="020B0604020202020204" pitchFamily="34" charset="0"/>
            </a:endParaRPr>
          </a:p>
        </p:txBody>
      </p:sp>
      <p:sp>
        <p:nvSpPr>
          <p:cNvPr id="95" name="Rectangle 43">
            <a:extLst>
              <a:ext uri="{FF2B5EF4-FFF2-40B4-BE49-F238E27FC236}">
                <a16:creationId xmlns:a16="http://schemas.microsoft.com/office/drawing/2014/main" id="{BEABE91A-CB32-47F2-95BD-E03BA9C2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33147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96" name="Rectangle 44">
            <a:extLst>
              <a:ext uri="{FF2B5EF4-FFF2-40B4-BE49-F238E27FC236}">
                <a16:creationId xmlns:a16="http://schemas.microsoft.com/office/drawing/2014/main" id="{3C7708E1-B531-481B-B149-219651315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3655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6600"/>
                </a:solidFill>
                <a:latin typeface="Arial" panose="020B0604020202020204" pitchFamily="34" charset="0"/>
              </a:rPr>
              <a:t>o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97" name="Rectangle 45">
            <a:extLst>
              <a:ext uri="{FF2B5EF4-FFF2-40B4-BE49-F238E27FC236}">
                <a16:creationId xmlns:a16="http://schemas.microsoft.com/office/drawing/2014/main" id="{F4EAF736-B244-49E1-B8B9-73C8C72F8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0607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00AA"/>
                </a:solidFill>
                <a:latin typeface="Arial" panose="020B0604020202020204" pitchFamily="34" charset="0"/>
              </a:rPr>
              <a:t>A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98" name="Rectangle 46">
            <a:extLst>
              <a:ext uri="{FF2B5EF4-FFF2-40B4-BE49-F238E27FC236}">
                <a16:creationId xmlns:a16="http://schemas.microsoft.com/office/drawing/2014/main" id="{2B21F063-3C8C-4CE5-893E-4C803B14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0" y="31115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="0" i="1">
                <a:solidFill>
                  <a:srgbClr val="0000AA"/>
                </a:solidFill>
                <a:latin typeface="Arial" panose="020B0604020202020204" pitchFamily="34" charset="0"/>
              </a:rPr>
              <a:t>d</a:t>
            </a:r>
            <a:endParaRPr lang="en-US" altLang="pl-PL" b="0" i="1">
              <a:latin typeface="Arial" panose="020B0604020202020204" pitchFamily="34" charset="0"/>
            </a:endParaRPr>
          </a:p>
        </p:txBody>
      </p:sp>
      <p:sp>
        <p:nvSpPr>
          <p:cNvPr id="99" name="Rectangle 47">
            <a:extLst>
              <a:ext uri="{FF2B5EF4-FFF2-40B4-BE49-F238E27FC236}">
                <a16:creationId xmlns:a16="http://schemas.microsoft.com/office/drawing/2014/main" id="{02A459DB-2BEA-4371-8F02-FF13652B2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0" y="3359150"/>
            <a:ext cx="25400" cy="203200"/>
          </a:xfrm>
          <a:prstGeom prst="rect">
            <a:avLst/>
          </a:prstGeom>
          <a:solidFill>
            <a:srgbClr val="00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100" name="Rectangle 48">
            <a:extLst>
              <a:ext uri="{FF2B5EF4-FFF2-40B4-BE49-F238E27FC236}">
                <a16:creationId xmlns:a16="http://schemas.microsoft.com/office/drawing/2014/main" id="{2610F108-79E2-47C7-BCAA-9CD38972D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3403600"/>
            <a:ext cx="50800" cy="1270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101" name="Oval 49">
            <a:extLst>
              <a:ext uri="{FF2B5EF4-FFF2-40B4-BE49-F238E27FC236}">
                <a16:creationId xmlns:a16="http://schemas.microsoft.com/office/drawing/2014/main" id="{F0F18288-E310-450C-9BC8-352C943FA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2781300"/>
            <a:ext cx="596900" cy="6096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b="0">
              <a:latin typeface="Times" panose="02020603050405020304" pitchFamily="18" charset="0"/>
            </a:endParaRPr>
          </a:p>
        </p:txBody>
      </p:sp>
      <p:sp>
        <p:nvSpPr>
          <p:cNvPr id="102" name="Rectangle 50">
            <a:extLst>
              <a:ext uri="{FF2B5EF4-FFF2-40B4-BE49-F238E27FC236}">
                <a16:creationId xmlns:a16="http://schemas.microsoft.com/office/drawing/2014/main" id="{1566585B-C351-4BC3-B32E-956BD50D4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2971800"/>
            <a:ext cx="4826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400">
                <a:solidFill>
                  <a:srgbClr val="EEEEEE"/>
                </a:solidFill>
                <a:latin typeface="Arial" panose="020B0604020202020204" pitchFamily="34" charset="0"/>
              </a:rPr>
              <a:t>walec</a:t>
            </a:r>
            <a:endParaRPr lang="en-US" altLang="pl-PL" sz="1400">
              <a:latin typeface="Arial" panose="020B0604020202020204" pitchFamily="34" charset="0"/>
            </a:endParaRPr>
          </a:p>
        </p:txBody>
      </p:sp>
      <p:sp>
        <p:nvSpPr>
          <p:cNvPr id="103" name="Freeform 51">
            <a:extLst>
              <a:ext uri="{FF2B5EF4-FFF2-40B4-BE49-F238E27FC236}">
                <a16:creationId xmlns:a16="http://schemas.microsoft.com/office/drawing/2014/main" id="{B783C9D9-3E2A-4AD8-BF70-9FF1E41F690E}"/>
              </a:ext>
            </a:extLst>
          </p:cNvPr>
          <p:cNvSpPr>
            <a:spLocks/>
          </p:cNvSpPr>
          <p:nvPr/>
        </p:nvSpPr>
        <p:spPr bwMode="auto">
          <a:xfrm>
            <a:off x="7073900" y="3606800"/>
            <a:ext cx="228600" cy="228600"/>
          </a:xfrm>
          <a:custGeom>
            <a:avLst/>
            <a:gdLst>
              <a:gd name="T0" fmla="*/ 0 w 144"/>
              <a:gd name="T1" fmla="*/ 2147483646 h 144"/>
              <a:gd name="T2" fmla="*/ 0 w 144"/>
              <a:gd name="T3" fmla="*/ 2147483646 h 144"/>
              <a:gd name="T4" fmla="*/ 2147483646 w 144"/>
              <a:gd name="T5" fmla="*/ 2147483646 h 144"/>
              <a:gd name="T6" fmla="*/ 2147483646 w 144"/>
              <a:gd name="T7" fmla="*/ 2147483646 h 144"/>
              <a:gd name="T8" fmla="*/ 2147483646 w 144"/>
              <a:gd name="T9" fmla="*/ 2147483646 h 144"/>
              <a:gd name="T10" fmla="*/ 2147483646 w 144"/>
              <a:gd name="T11" fmla="*/ 2147483646 h 144"/>
              <a:gd name="T12" fmla="*/ 2147483646 w 144"/>
              <a:gd name="T13" fmla="*/ 2147483646 h 144"/>
              <a:gd name="T14" fmla="*/ 2147483646 w 144"/>
              <a:gd name="T15" fmla="*/ 2147483646 h 144"/>
              <a:gd name="T16" fmla="*/ 2147483646 w 144"/>
              <a:gd name="T17" fmla="*/ 2147483646 h 144"/>
              <a:gd name="T18" fmla="*/ 2147483646 w 144"/>
              <a:gd name="T19" fmla="*/ 0 h 1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4"/>
              <a:gd name="T31" fmla="*/ 0 h 144"/>
              <a:gd name="T32" fmla="*/ 144 w 144"/>
              <a:gd name="T33" fmla="*/ 144 h 1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4" h="144">
                <a:moveTo>
                  <a:pt x="0" y="144"/>
                </a:moveTo>
                <a:lnTo>
                  <a:pt x="0" y="120"/>
                </a:lnTo>
                <a:lnTo>
                  <a:pt x="8" y="96"/>
                </a:lnTo>
                <a:lnTo>
                  <a:pt x="16" y="72"/>
                </a:lnTo>
                <a:lnTo>
                  <a:pt x="32" y="56"/>
                </a:lnTo>
                <a:lnTo>
                  <a:pt x="48" y="40"/>
                </a:lnTo>
                <a:lnTo>
                  <a:pt x="72" y="24"/>
                </a:lnTo>
                <a:lnTo>
                  <a:pt x="96" y="16"/>
                </a:lnTo>
                <a:lnTo>
                  <a:pt x="120" y="8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04" name="Freeform 52">
            <a:extLst>
              <a:ext uri="{FF2B5EF4-FFF2-40B4-BE49-F238E27FC236}">
                <a16:creationId xmlns:a16="http://schemas.microsoft.com/office/drawing/2014/main" id="{FE14D81F-DE28-4976-B1C3-CE53FDE5A417}"/>
              </a:ext>
            </a:extLst>
          </p:cNvPr>
          <p:cNvSpPr>
            <a:spLocks/>
          </p:cNvSpPr>
          <p:nvPr/>
        </p:nvSpPr>
        <p:spPr bwMode="auto">
          <a:xfrm>
            <a:off x="7073900" y="3848100"/>
            <a:ext cx="228600" cy="228600"/>
          </a:xfrm>
          <a:custGeom>
            <a:avLst/>
            <a:gdLst>
              <a:gd name="T0" fmla="*/ 2147483646 w 144"/>
              <a:gd name="T1" fmla="*/ 2147483646 h 144"/>
              <a:gd name="T2" fmla="*/ 2147483646 w 144"/>
              <a:gd name="T3" fmla="*/ 2147483646 h 144"/>
              <a:gd name="T4" fmla="*/ 2147483646 w 144"/>
              <a:gd name="T5" fmla="*/ 2147483646 h 144"/>
              <a:gd name="T6" fmla="*/ 2147483646 w 144"/>
              <a:gd name="T7" fmla="*/ 2147483646 h 144"/>
              <a:gd name="T8" fmla="*/ 2147483646 w 144"/>
              <a:gd name="T9" fmla="*/ 2147483646 h 144"/>
              <a:gd name="T10" fmla="*/ 2147483646 w 144"/>
              <a:gd name="T11" fmla="*/ 2147483646 h 144"/>
              <a:gd name="T12" fmla="*/ 2147483646 w 144"/>
              <a:gd name="T13" fmla="*/ 2147483646 h 144"/>
              <a:gd name="T14" fmla="*/ 2147483646 w 144"/>
              <a:gd name="T15" fmla="*/ 2147483646 h 144"/>
              <a:gd name="T16" fmla="*/ 0 w 144"/>
              <a:gd name="T17" fmla="*/ 2147483646 h 144"/>
              <a:gd name="T18" fmla="*/ 0 w 144"/>
              <a:gd name="T19" fmla="*/ 0 h 1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4"/>
              <a:gd name="T31" fmla="*/ 0 h 144"/>
              <a:gd name="T32" fmla="*/ 144 w 144"/>
              <a:gd name="T33" fmla="*/ 144 h 1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4" h="144">
                <a:moveTo>
                  <a:pt x="144" y="144"/>
                </a:moveTo>
                <a:lnTo>
                  <a:pt x="120" y="136"/>
                </a:lnTo>
                <a:lnTo>
                  <a:pt x="96" y="128"/>
                </a:lnTo>
                <a:lnTo>
                  <a:pt x="72" y="120"/>
                </a:lnTo>
                <a:lnTo>
                  <a:pt x="48" y="104"/>
                </a:lnTo>
                <a:lnTo>
                  <a:pt x="32" y="88"/>
                </a:lnTo>
                <a:lnTo>
                  <a:pt x="16" y="72"/>
                </a:lnTo>
                <a:lnTo>
                  <a:pt x="8" y="48"/>
                </a:lnTo>
                <a:lnTo>
                  <a:pt x="0" y="24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grpSp>
        <p:nvGrpSpPr>
          <p:cNvPr id="105" name="Group 53">
            <a:extLst>
              <a:ext uri="{FF2B5EF4-FFF2-40B4-BE49-F238E27FC236}">
                <a16:creationId xmlns:a16="http://schemas.microsoft.com/office/drawing/2014/main" id="{55EFD251-3D2F-4E3C-8FB8-9A485B233525}"/>
              </a:ext>
            </a:extLst>
          </p:cNvPr>
          <p:cNvGrpSpPr>
            <a:grpSpLocks/>
          </p:cNvGrpSpPr>
          <p:nvPr/>
        </p:nvGrpSpPr>
        <p:grpSpPr bwMode="auto">
          <a:xfrm>
            <a:off x="7226300" y="3543300"/>
            <a:ext cx="139700" cy="152400"/>
            <a:chOff x="4552" y="2232"/>
            <a:chExt cx="88" cy="96"/>
          </a:xfrm>
        </p:grpSpPr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FCEAF9BA-D594-43B2-8B27-BA3BC00B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" y="2232"/>
              <a:ext cx="56" cy="96"/>
            </a:xfrm>
            <a:custGeom>
              <a:avLst/>
              <a:gdLst>
                <a:gd name="T0" fmla="*/ 56 w 56"/>
                <a:gd name="T1" fmla="*/ 48 h 96"/>
                <a:gd name="T2" fmla="*/ 0 w 56"/>
                <a:gd name="T3" fmla="*/ 96 h 96"/>
                <a:gd name="T4" fmla="*/ 16 w 56"/>
                <a:gd name="T5" fmla="*/ 48 h 96"/>
                <a:gd name="T6" fmla="*/ 0 w 56"/>
                <a:gd name="T7" fmla="*/ 0 h 96"/>
                <a:gd name="T8" fmla="*/ 56 w 56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96"/>
                <a:gd name="T17" fmla="*/ 56 w 5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96">
                  <a:moveTo>
                    <a:pt x="56" y="48"/>
                  </a:moveTo>
                  <a:lnTo>
                    <a:pt x="0" y="96"/>
                  </a:lnTo>
                  <a:lnTo>
                    <a:pt x="16" y="48"/>
                  </a:lnTo>
                  <a:lnTo>
                    <a:pt x="0" y="0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07" name="Line 55">
              <a:extLst>
                <a:ext uri="{FF2B5EF4-FFF2-40B4-BE49-F238E27FC236}">
                  <a16:creationId xmlns:a16="http://schemas.microsoft.com/office/drawing/2014/main" id="{35153933-D019-4BD3-8B32-FDDA32EDE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2280"/>
              <a:ext cx="48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08" name="Freeform 145">
            <a:extLst>
              <a:ext uri="{FF2B5EF4-FFF2-40B4-BE49-F238E27FC236}">
                <a16:creationId xmlns:a16="http://schemas.microsoft.com/office/drawing/2014/main" id="{51D40097-FF95-4FAD-B0DC-11F615FF5524}"/>
              </a:ext>
            </a:extLst>
          </p:cNvPr>
          <p:cNvSpPr>
            <a:spLocks/>
          </p:cNvSpPr>
          <p:nvPr/>
        </p:nvSpPr>
        <p:spPr bwMode="auto">
          <a:xfrm flipV="1">
            <a:off x="7081838" y="3079750"/>
            <a:ext cx="228600" cy="228600"/>
          </a:xfrm>
          <a:custGeom>
            <a:avLst/>
            <a:gdLst>
              <a:gd name="T0" fmla="*/ 0 w 144"/>
              <a:gd name="T1" fmla="*/ 2147483646 h 144"/>
              <a:gd name="T2" fmla="*/ 0 w 144"/>
              <a:gd name="T3" fmla="*/ 2147483646 h 144"/>
              <a:gd name="T4" fmla="*/ 2147483646 w 144"/>
              <a:gd name="T5" fmla="*/ 2147483646 h 144"/>
              <a:gd name="T6" fmla="*/ 2147483646 w 144"/>
              <a:gd name="T7" fmla="*/ 2147483646 h 144"/>
              <a:gd name="T8" fmla="*/ 2147483646 w 144"/>
              <a:gd name="T9" fmla="*/ 2147483646 h 144"/>
              <a:gd name="T10" fmla="*/ 2147483646 w 144"/>
              <a:gd name="T11" fmla="*/ 2147483646 h 144"/>
              <a:gd name="T12" fmla="*/ 2147483646 w 144"/>
              <a:gd name="T13" fmla="*/ 2147483646 h 144"/>
              <a:gd name="T14" fmla="*/ 2147483646 w 144"/>
              <a:gd name="T15" fmla="*/ 2147483646 h 144"/>
              <a:gd name="T16" fmla="*/ 2147483646 w 144"/>
              <a:gd name="T17" fmla="*/ 2147483646 h 144"/>
              <a:gd name="T18" fmla="*/ 2147483646 w 144"/>
              <a:gd name="T19" fmla="*/ 0 h 1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4"/>
              <a:gd name="T31" fmla="*/ 0 h 144"/>
              <a:gd name="T32" fmla="*/ 144 w 144"/>
              <a:gd name="T33" fmla="*/ 144 h 1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4" h="144">
                <a:moveTo>
                  <a:pt x="0" y="144"/>
                </a:moveTo>
                <a:lnTo>
                  <a:pt x="0" y="120"/>
                </a:lnTo>
                <a:lnTo>
                  <a:pt x="8" y="96"/>
                </a:lnTo>
                <a:lnTo>
                  <a:pt x="16" y="72"/>
                </a:lnTo>
                <a:lnTo>
                  <a:pt x="32" y="56"/>
                </a:lnTo>
                <a:lnTo>
                  <a:pt x="48" y="40"/>
                </a:lnTo>
                <a:lnTo>
                  <a:pt x="72" y="24"/>
                </a:lnTo>
                <a:lnTo>
                  <a:pt x="96" y="16"/>
                </a:lnTo>
                <a:lnTo>
                  <a:pt x="120" y="8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09" name="Freeform 146">
            <a:extLst>
              <a:ext uri="{FF2B5EF4-FFF2-40B4-BE49-F238E27FC236}">
                <a16:creationId xmlns:a16="http://schemas.microsoft.com/office/drawing/2014/main" id="{3ECF76D9-80CB-42AC-B2F0-B4E46BC4EDD6}"/>
              </a:ext>
            </a:extLst>
          </p:cNvPr>
          <p:cNvSpPr>
            <a:spLocks/>
          </p:cNvSpPr>
          <p:nvPr/>
        </p:nvSpPr>
        <p:spPr bwMode="auto">
          <a:xfrm flipV="1">
            <a:off x="7081838" y="2838450"/>
            <a:ext cx="228600" cy="228600"/>
          </a:xfrm>
          <a:custGeom>
            <a:avLst/>
            <a:gdLst>
              <a:gd name="T0" fmla="*/ 2147483646 w 144"/>
              <a:gd name="T1" fmla="*/ 2147483646 h 144"/>
              <a:gd name="T2" fmla="*/ 2147483646 w 144"/>
              <a:gd name="T3" fmla="*/ 2147483646 h 144"/>
              <a:gd name="T4" fmla="*/ 2147483646 w 144"/>
              <a:gd name="T5" fmla="*/ 2147483646 h 144"/>
              <a:gd name="T6" fmla="*/ 2147483646 w 144"/>
              <a:gd name="T7" fmla="*/ 2147483646 h 144"/>
              <a:gd name="T8" fmla="*/ 2147483646 w 144"/>
              <a:gd name="T9" fmla="*/ 2147483646 h 144"/>
              <a:gd name="T10" fmla="*/ 2147483646 w 144"/>
              <a:gd name="T11" fmla="*/ 2147483646 h 144"/>
              <a:gd name="T12" fmla="*/ 2147483646 w 144"/>
              <a:gd name="T13" fmla="*/ 2147483646 h 144"/>
              <a:gd name="T14" fmla="*/ 2147483646 w 144"/>
              <a:gd name="T15" fmla="*/ 2147483646 h 144"/>
              <a:gd name="T16" fmla="*/ 0 w 144"/>
              <a:gd name="T17" fmla="*/ 2147483646 h 144"/>
              <a:gd name="T18" fmla="*/ 0 w 144"/>
              <a:gd name="T19" fmla="*/ 0 h 1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4"/>
              <a:gd name="T31" fmla="*/ 0 h 144"/>
              <a:gd name="T32" fmla="*/ 144 w 144"/>
              <a:gd name="T33" fmla="*/ 144 h 1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4" h="144">
                <a:moveTo>
                  <a:pt x="144" y="144"/>
                </a:moveTo>
                <a:lnTo>
                  <a:pt x="120" y="136"/>
                </a:lnTo>
                <a:lnTo>
                  <a:pt x="96" y="128"/>
                </a:lnTo>
                <a:lnTo>
                  <a:pt x="72" y="120"/>
                </a:lnTo>
                <a:lnTo>
                  <a:pt x="48" y="104"/>
                </a:lnTo>
                <a:lnTo>
                  <a:pt x="32" y="88"/>
                </a:lnTo>
                <a:lnTo>
                  <a:pt x="16" y="72"/>
                </a:lnTo>
                <a:lnTo>
                  <a:pt x="8" y="48"/>
                </a:lnTo>
                <a:lnTo>
                  <a:pt x="0" y="24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/>
          </a:p>
        </p:txBody>
      </p:sp>
      <p:grpSp>
        <p:nvGrpSpPr>
          <p:cNvPr id="110" name="Group 147">
            <a:extLst>
              <a:ext uri="{FF2B5EF4-FFF2-40B4-BE49-F238E27FC236}">
                <a16:creationId xmlns:a16="http://schemas.microsoft.com/office/drawing/2014/main" id="{316FF6B0-4B96-4015-B4D8-F368362A4FB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234238" y="3219450"/>
            <a:ext cx="139700" cy="152400"/>
            <a:chOff x="4552" y="2232"/>
            <a:chExt cx="88" cy="96"/>
          </a:xfrm>
        </p:grpSpPr>
        <p:sp>
          <p:nvSpPr>
            <p:cNvPr id="111" name="Freeform 148">
              <a:extLst>
                <a:ext uri="{FF2B5EF4-FFF2-40B4-BE49-F238E27FC236}">
                  <a16:creationId xmlns:a16="http://schemas.microsoft.com/office/drawing/2014/main" id="{A5672CE8-0A99-4DEC-AA62-2C1E7E3A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" y="2232"/>
              <a:ext cx="56" cy="96"/>
            </a:xfrm>
            <a:custGeom>
              <a:avLst/>
              <a:gdLst>
                <a:gd name="T0" fmla="*/ 56 w 56"/>
                <a:gd name="T1" fmla="*/ 48 h 96"/>
                <a:gd name="T2" fmla="*/ 0 w 56"/>
                <a:gd name="T3" fmla="*/ 96 h 96"/>
                <a:gd name="T4" fmla="*/ 16 w 56"/>
                <a:gd name="T5" fmla="*/ 48 h 96"/>
                <a:gd name="T6" fmla="*/ 0 w 56"/>
                <a:gd name="T7" fmla="*/ 0 h 96"/>
                <a:gd name="T8" fmla="*/ 56 w 56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96"/>
                <a:gd name="T17" fmla="*/ 56 w 5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96">
                  <a:moveTo>
                    <a:pt x="56" y="48"/>
                  </a:moveTo>
                  <a:lnTo>
                    <a:pt x="0" y="96"/>
                  </a:lnTo>
                  <a:lnTo>
                    <a:pt x="16" y="48"/>
                  </a:lnTo>
                  <a:lnTo>
                    <a:pt x="0" y="0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2" name="Line 149">
              <a:extLst>
                <a:ext uri="{FF2B5EF4-FFF2-40B4-BE49-F238E27FC236}">
                  <a16:creationId xmlns:a16="http://schemas.microsoft.com/office/drawing/2014/main" id="{55FA6AB7-6D3E-468D-B61F-6FEE48CFA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2280"/>
              <a:ext cx="48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0788F879-3885-6648-AE2D-C5534F782DA8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D1F564C0-51DD-6F44-9D30-F56B017F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6127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B45AA95-DB30-48AF-9AD4-6A1673D62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38343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UMOCNIENIE PRZEZ ODKSZTAŁCENIE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F1FA111-CAA7-46ED-AF48-2FF9A17D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958578"/>
            <a:ext cx="6589368" cy="45984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E03637-0545-7542-8AFA-51159EAD4662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717C68A-460F-B94D-84CD-BD3640E7D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75809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B45AA95-DB30-48AF-9AD4-6A1673D62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16740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UMOCNIENIE PRZEZ ODKSZTAŁCENIE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6E33ED-E73A-4E34-8587-17CEC7EC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39FF75-DCF7-4C32-AEFD-0342166B250F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pl-PL" sz="14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93F7A4B-262A-4E72-8D8F-9552BF5B6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1784350"/>
            <a:ext cx="49276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92100" indent="-2921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Podczas odkształcania materiałów krystalicznych ze wzrostem odkształcenia rosną naprężenia konieczne do kontynuowania odkształcenia</a:t>
            </a:r>
          </a:p>
          <a:p>
            <a:pPr eaLnBrk="1" hangingPunct="1">
              <a:spcBef>
                <a:spcPct val="0"/>
              </a:spcBef>
            </a:pP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slo</a:t>
            </a: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kacje zapętlają się między sobą podczas odkształcenia – ich gęstość wzrasta</a:t>
            </a: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altLang="pl-PL" sz="1800" baseline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Przyrost granicy plastyczności Δσ</a:t>
            </a:r>
            <a:r>
              <a:rPr lang="pl-PL" altLang="pl-PL" sz="18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 spowodowany odkształceniem jest proporcjonalny do pierwiastka kwadratowego z gęstości dyslokacji 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pl-PL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Ruch dyslokacji jest utrudniony</a:t>
            </a:r>
            <a:r>
              <a:rPr lang="en-US" altLang="pl-PL" sz="1800" baseline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CDB5AD5-1E1A-45B6-A78C-C2021EA3A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465263"/>
            <a:ext cx="2590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>
                <a:latin typeface="Arial" panose="020B0604020202020204" pitchFamily="34" charset="0"/>
              </a:rPr>
              <a:t>Stal ferrytyczna</a:t>
            </a:r>
            <a:endParaRPr lang="en-US" altLang="pl-PL" sz="2000" b="0" baseline="0">
              <a:latin typeface="Arial" panose="020B0604020202020204" pitchFamily="34" charset="0"/>
            </a:endParaRPr>
          </a:p>
        </p:txBody>
      </p:sp>
      <p:pic>
        <p:nvPicPr>
          <p:cNvPr id="11" name="Picture 18" descr="Ferrite">
            <a:extLst>
              <a:ext uri="{FF2B5EF4-FFF2-40B4-BE49-F238E27FC236}">
                <a16:creationId xmlns:a16="http://schemas.microsoft.com/office/drawing/2014/main" id="{DA8C1D89-78B5-4267-B156-A34C9711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770063"/>
            <a:ext cx="312420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aynes Slip">
            <a:extLst>
              <a:ext uri="{FF2B5EF4-FFF2-40B4-BE49-F238E27FC236}">
                <a16:creationId xmlns:a16="http://schemas.microsoft.com/office/drawing/2014/main" id="{0E4DD667-2C77-4FFD-97FC-D2EE14DE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351338"/>
            <a:ext cx="30988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0">
            <a:extLst>
              <a:ext uri="{FF2B5EF4-FFF2-40B4-BE49-F238E27FC236}">
                <a16:creationId xmlns:a16="http://schemas.microsoft.com/office/drawing/2014/main" id="{5D19ABD8-9652-40AF-9E86-663BB8AAE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4005263"/>
            <a:ext cx="1784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l-PL" altLang="pl-PL" sz="2000" b="0" baseline="0">
                <a:latin typeface="Arial" panose="020B0604020202020204" pitchFamily="34" charset="0"/>
              </a:rPr>
              <a:t>Stop niklu</a:t>
            </a:r>
            <a:endParaRPr lang="en-US" altLang="pl-PL" sz="2000" b="0" baseline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CDCDC0-D59E-CA46-AC67-CB5F342D6929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BB9D17F-4513-DC4B-8112-B26068D2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29091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E447032-478D-4BBB-B67C-D7E24C4A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7FC922-9E20-40E2-8A63-E35B502E1061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pl-PL" sz="140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3289C42-1C17-4B28-86BA-23BEA0FA2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916113"/>
            <a:ext cx="38608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2000" b="0">
                <a:latin typeface="Arial" panose="020B0604020202020204" pitchFamily="34" charset="0"/>
              </a:rPr>
              <a:t>•</a:t>
            </a:r>
            <a:r>
              <a:rPr lang="en-US" altLang="pl-PL" b="0">
                <a:latin typeface="Arial" panose="020B0604020202020204" pitchFamily="34" charset="0"/>
              </a:rPr>
              <a:t>  </a:t>
            </a:r>
            <a:r>
              <a:rPr lang="en-US" altLang="pl-PL" sz="2000" b="0" baseline="0">
                <a:latin typeface="Arial" panose="020B0604020202020204" pitchFamily="34" charset="0"/>
              </a:rPr>
              <a:t>Gra</a:t>
            </a:r>
            <a:r>
              <a:rPr lang="pl-PL" altLang="pl-PL" sz="2000" b="0" baseline="0">
                <a:latin typeface="Arial" panose="020B0604020202020204" pitchFamily="34" charset="0"/>
              </a:rPr>
              <a:t>nice ziarn są przeszkodami dla poślizgu</a:t>
            </a:r>
            <a:r>
              <a:rPr lang="en-US" altLang="pl-PL" sz="2000" b="0" baseline="0">
                <a:latin typeface="Arial" panose="020B0604020202020204" pitchFamily="34" charset="0"/>
              </a:rPr>
              <a:t>.</a:t>
            </a:r>
            <a:endParaRPr lang="pl-PL" altLang="pl-PL" sz="2000" b="0" baseline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2000" b="0" baseline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altLang="pl-PL" sz="2000" b="0" baseline="0">
                <a:latin typeface="Arial" panose="020B0604020202020204" pitchFamily="34" charset="0"/>
                <a:cs typeface="Arial" panose="020B0604020202020204" pitchFamily="34" charset="0"/>
              </a:rPr>
              <a:t>Dyslokacje, przemieszczające się ruchem poślizgowym podczas odkształcenia, spiętrzają się na granicach ziarn powodując koncentracje naprężeń.</a:t>
            </a:r>
            <a:endParaRPr lang="en-US" altLang="pl-PL" sz="2000" b="0" baseline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l-PL" sz="2000" b="0" baseline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2000" b="0" baseline="0">
                <a:latin typeface="Arial" panose="020B0604020202020204" pitchFamily="34" charset="0"/>
              </a:rPr>
              <a:t>•  </a:t>
            </a:r>
            <a:r>
              <a:rPr lang="pl-PL" altLang="pl-PL" sz="2000" b="0" baseline="0">
                <a:latin typeface="Arial" panose="020B0604020202020204" pitchFamily="34" charset="0"/>
              </a:rPr>
              <a:t>"Siła" przeszkody wzrasta wraz ze wzrostem kąta dezorientacji</a:t>
            </a:r>
            <a:r>
              <a:rPr lang="en-US" altLang="pl-PL" sz="2000" b="0" baseline="0">
                <a:latin typeface="Arial" panose="020B0604020202020204" pitchFamily="34" charset="0"/>
              </a:rPr>
              <a:t>.</a:t>
            </a:r>
            <a:endParaRPr lang="pl-PL" altLang="pl-PL" sz="2000" b="0" baseline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l-PL" sz="2000" b="0" baseline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l-PL" sz="2000" b="0" baseline="0">
                <a:latin typeface="Arial" panose="020B0604020202020204" pitchFamily="34" charset="0"/>
              </a:rPr>
              <a:t>•  </a:t>
            </a:r>
            <a:r>
              <a:rPr lang="pl-PL" altLang="pl-PL" sz="2000" b="0" baseline="0">
                <a:latin typeface="Arial" panose="020B0604020202020204" pitchFamily="34" charset="0"/>
              </a:rPr>
              <a:t>Mniejsze ziarno – więcej przeszkód dla poślizgu</a:t>
            </a:r>
            <a:r>
              <a:rPr lang="en-US" altLang="pl-PL" sz="2000" b="0" baseline="0">
                <a:latin typeface="Arial" panose="020B0604020202020204" pitchFamily="34" charset="0"/>
              </a:rPr>
              <a:t>.</a:t>
            </a:r>
            <a:endParaRPr lang="pl-PL" altLang="pl-PL" sz="2000" b="0" baseline="0">
              <a:latin typeface="Arial" panose="020B0604020202020204" pitchFamily="34" charset="0"/>
            </a:endParaRPr>
          </a:p>
        </p:txBody>
      </p:sp>
      <p:pic>
        <p:nvPicPr>
          <p:cNvPr id="9" name="Picture 8" descr="Gb slip">
            <a:extLst>
              <a:ext uri="{FF2B5EF4-FFF2-40B4-BE49-F238E27FC236}">
                <a16:creationId xmlns:a16="http://schemas.microsoft.com/office/drawing/2014/main" id="{8CA81639-7D62-4F55-B833-1819E8A7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1619250"/>
            <a:ext cx="4667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9">
            <a:extLst>
              <a:ext uri="{FF2B5EF4-FFF2-40B4-BE49-F238E27FC236}">
                <a16:creationId xmlns:a16="http://schemas.microsoft.com/office/drawing/2014/main" id="{0CB1F093-04A1-4974-AB41-024ADED9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200" y="4699000"/>
            <a:ext cx="412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l-PL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Równanie </a:t>
            </a:r>
            <a:r>
              <a:rPr lang="en-US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Hall</a:t>
            </a:r>
            <a:r>
              <a:rPr lang="pl-PL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a</a:t>
            </a:r>
            <a:r>
              <a:rPr lang="en-US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-Petch</a:t>
            </a:r>
            <a:r>
              <a:rPr lang="pl-PL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a</a:t>
            </a:r>
            <a:r>
              <a:rPr lang="en-US" altLang="pl-PL" baseline="0">
                <a:solidFill>
                  <a:srgbClr val="0099FF"/>
                </a:solidFill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12" name="Obiekt 1">
            <a:extLst>
              <a:ext uri="{FF2B5EF4-FFF2-40B4-BE49-F238E27FC236}">
                <a16:creationId xmlns:a16="http://schemas.microsoft.com/office/drawing/2014/main" id="{20EA6832-3FBB-4753-93CD-70E9586776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0" y="5365750"/>
          <a:ext cx="21209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254000" progId="Equation.3">
                  <p:embed/>
                </p:oleObj>
              </mc:Choice>
              <mc:Fallback>
                <p:oleObj name="Equation" r:id="rId4" imgW="1054100" imgH="254000" progId="Equation.3">
                  <p:embed/>
                  <p:pic>
                    <p:nvPicPr>
                      <p:cNvPr id="12" name="Obiekt 1">
                        <a:extLst>
                          <a:ext uri="{FF2B5EF4-FFF2-40B4-BE49-F238E27FC236}">
                            <a16:creationId xmlns:a16="http://schemas.microsoft.com/office/drawing/2014/main" id="{20EA6832-3FBB-4753-93CD-70E9586776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5365750"/>
                        <a:ext cx="2120900" cy="51117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7">
            <a:extLst>
              <a:ext uri="{FF2B5EF4-FFF2-40B4-BE49-F238E27FC236}">
                <a16:creationId xmlns:a16="http://schemas.microsoft.com/office/drawing/2014/main" id="{33096560-2E8D-4C36-83B3-0F364D246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98" y="133367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1400" kern="0" baseline="0" dirty="0">
                <a:solidFill>
                  <a:srgbClr val="FF0000"/>
                </a:solidFill>
              </a:rPr>
              <a:t>UMOCNIENIE PRZEZ ROZDROBNIENIE ZIARNA</a:t>
            </a:r>
            <a:endParaRPr lang="en-US" altLang="pl-PL" sz="1400" kern="0" baseline="0" dirty="0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7057A37-A1CA-7B4A-91CB-11563FF22108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D9028BD-A30C-7941-90C5-37E08E597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06385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09FF54-028D-4413-B3A5-54A2015E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0800" y="7825928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7B7B84-4D0D-41C7-9882-6845131CA8B6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pl-PL" sz="140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1FD23B-8036-4534-A11F-62B395275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2004566"/>
            <a:ext cx="8280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Należy rozr</a:t>
            </a:r>
            <a:r>
              <a:rPr lang="pl-PL" altLang="pl-PL" sz="2000" b="0" baseline="0" dirty="0">
                <a:latin typeface="Times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żnić </a:t>
            </a:r>
            <a:r>
              <a:rPr lang="pl-PL" altLang="pl-PL" baseline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umocnienie wydzieleniowe i dyspersyjne</a:t>
            </a: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altLang="pl-PL" sz="2000" b="0" baseline="0" dirty="0">
              <a:latin typeface="Times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 umocnieniem </a:t>
            </a:r>
            <a:r>
              <a:rPr lang="pl-PL" altLang="pl-PL" sz="2000" baseline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wydzieleniowym</a:t>
            </a:r>
            <a:r>
              <a:rPr lang="pl-PL" altLang="pl-PL" sz="2000" b="0" baseline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(utwardzeniem wydzieleniowym, umocnieniem przez starzenie) mamy do czynienia wówczas, jeżeli cząstki umacniające tworzą się dzięki wydzielaniu z roztworu przesyconego.</a:t>
            </a:r>
            <a:endParaRPr lang="pl-PL" altLang="pl-PL" sz="2000" b="0" baseline="0" dirty="0">
              <a:latin typeface="Times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4EE5A3A-58C5-4CD0-8D69-74A44440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4134991"/>
            <a:ext cx="8509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W stopach umocnionych </a:t>
            </a:r>
            <a:r>
              <a:rPr lang="pl-PL" altLang="pl-PL" sz="2000" baseline="0">
                <a:solidFill>
                  <a:srgbClr val="FF0000"/>
                </a:solidFill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dyspersyjnie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 w miękkiej osnowie metalicznej znajdują się twarde nierozpuszczalne cząstki, np. tlenków Al</a:t>
            </a:r>
            <a:r>
              <a:rPr lang="pl-PL" altLang="pl-PL" sz="2000" b="0" baseline="-2500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l-PL" altLang="pl-PL" sz="2000" b="0" baseline="-2500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 w Al lub Cu, ThO</a:t>
            </a:r>
            <a:r>
              <a:rPr lang="pl-PL" altLang="pl-PL" sz="2000" b="0" baseline="-2500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 w Ni.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Materiały takie uzyskuje się przez utlenianie wewnętrzne lub metalurgią proszk</a:t>
            </a:r>
            <a:r>
              <a:rPr lang="pl-PL" altLang="pl-PL" sz="2000" b="0" baseline="0">
                <a:latin typeface="Times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w w trakcie tzw. mechanicznego wytwarzania stop</a:t>
            </a:r>
            <a:r>
              <a:rPr lang="pl-PL" altLang="pl-PL" sz="2000" b="0" baseline="0">
                <a:latin typeface="Times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pl-PL" altLang="pl-PL" sz="2000" b="0" baseline="0">
                <a:latin typeface="Arial Normalny"/>
                <a:ea typeface="Calibri" panose="020F0502020204030204" pitchFamily="34" charset="0"/>
                <a:cs typeface="Times New Roman" panose="02020603050405020304" pitchFamily="18" charset="0"/>
              </a:rPr>
              <a:t>w. Ze względu na dużą stabilność stopy utwardzane dyspersyjnie zachowują dużą wytrzymałość w wysokiej temperaturze.</a:t>
            </a:r>
            <a:endParaRPr lang="pl-PL" altLang="pl-PL" sz="2000" b="0" baseline="0">
              <a:latin typeface="Times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956AB390-B2DA-4814-B1E5-05840A56D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38343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UMOCNIENIE CZĄSTKAMI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733FEA-318D-3E46-BF23-4680C1E83562}"/>
              </a:ext>
            </a:extLst>
          </p:cNvPr>
          <p:cNvSpPr txBox="1">
            <a:spLocks/>
          </p:cNvSpPr>
          <p:nvPr/>
        </p:nvSpPr>
        <p:spPr>
          <a:xfrm>
            <a:off x="2017713" y="86537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Umocnienie metali 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C52BDEF-881D-834D-9B0F-4CF898ECA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96691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13147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5" name="Picture 2" descr="https://i0.wp.com/www.readysetgosports.com/wp-content/uploads/2018/07/2012-kq5h7b.jpg?fit=800%2C800&amp;ssl=1">
            <a:extLst>
              <a:ext uri="{FF2B5EF4-FFF2-40B4-BE49-F238E27FC236}">
                <a16:creationId xmlns:a16="http://schemas.microsoft.com/office/drawing/2014/main" id="{FADE665B-0A3D-4C20-98B0-EA605A8C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00" y="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CBA009F8-4154-4C49-8AE3-76E7139984A2}"/>
              </a:ext>
            </a:extLst>
          </p:cNvPr>
          <p:cNvSpPr/>
          <p:nvPr/>
        </p:nvSpPr>
        <p:spPr>
          <a:xfrm>
            <a:off x="-4574" y="1916832"/>
            <a:ext cx="91440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aseline="0" dirty="0">
                <a:solidFill>
                  <a:schemeClr val="accent6"/>
                </a:solidFill>
              </a:rPr>
              <a:t>Odkształcenie plastyczne na zimno powoduje zatrzymanie energii zmagazynowanej podczas odkształcenia plastycznego nie zamienionej na ciepło, stanowiącej </a:t>
            </a:r>
            <a:r>
              <a:rPr lang="pl-PL" baseline="0" dirty="0">
                <a:solidFill>
                  <a:srgbClr val="FF0000"/>
                </a:solidFill>
              </a:rPr>
              <a:t>ok. 1÷10% energii odkształcenia</a:t>
            </a:r>
            <a:r>
              <a:rPr lang="pl-PL" baseline="0" dirty="0">
                <a:solidFill>
                  <a:schemeClr val="accent6"/>
                </a:solidFill>
              </a:rPr>
              <a:t>. </a:t>
            </a:r>
          </a:p>
          <a:p>
            <a:pPr algn="just"/>
            <a:endParaRPr lang="pl-PL" baseline="0" dirty="0">
              <a:solidFill>
                <a:schemeClr val="accent6"/>
              </a:solidFill>
            </a:endParaRPr>
          </a:p>
          <a:p>
            <a:pPr algn="just"/>
            <a:r>
              <a:rPr lang="pl-PL" baseline="0" dirty="0">
                <a:solidFill>
                  <a:schemeClr val="accent6"/>
                </a:solidFill>
              </a:rPr>
              <a:t>Energia ta powoduje wzrost energii metalu odkształconego plastycznie na zimno, w wyniku utworzenia defektów sieciowych.</a:t>
            </a:r>
          </a:p>
          <a:p>
            <a:pPr algn="just"/>
            <a:endParaRPr lang="pl-PL" baseline="0" dirty="0">
              <a:solidFill>
                <a:schemeClr val="accent6"/>
              </a:solidFill>
            </a:endParaRPr>
          </a:p>
          <a:p>
            <a:pPr algn="just"/>
            <a:r>
              <a:rPr lang="pl-PL" baseline="0" dirty="0">
                <a:solidFill>
                  <a:schemeClr val="accent6"/>
                </a:solidFill>
              </a:rPr>
              <a:t>Energia zmagazynowana, charakterystyczna dla stanu metastabilnego, wyzwala się </a:t>
            </a:r>
            <a:r>
              <a:rPr lang="pl-PL" baseline="0" dirty="0">
                <a:solidFill>
                  <a:srgbClr val="FF0000"/>
                </a:solidFill>
              </a:rPr>
              <a:t>podczas wygrzewania </a:t>
            </a:r>
            <a:r>
              <a:rPr lang="pl-PL" baseline="0" dirty="0">
                <a:solidFill>
                  <a:schemeClr val="accent6"/>
                </a:solidFill>
              </a:rPr>
              <a:t>metalu uprzednio odkształconego plastycznie na zimno, powodując przejście metalu ze stanu metastabilnego do stanu równowagi.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C474BB-1E5F-174D-BF10-840764BA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546832181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6905</TotalTime>
  <Words>1251</Words>
  <Application>Microsoft Macintosh PowerPoint</Application>
  <PresentationFormat>Pokaz na ekranie (4:3)</PresentationFormat>
  <Paragraphs>213</Paragraphs>
  <Slides>34</Slides>
  <Notes>0</Notes>
  <HiddenSlides>0</HiddenSlides>
  <MMClips>1</MMClips>
  <ScaleCrop>false</ScaleCrop>
  <HeadingPairs>
    <vt:vector size="8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42" baseType="lpstr">
      <vt:lpstr>Arial</vt:lpstr>
      <vt:lpstr>Arial Normalny</vt:lpstr>
      <vt:lpstr>Calibri</vt:lpstr>
      <vt:lpstr>Symbol</vt:lpstr>
      <vt:lpstr>Times</vt:lpstr>
      <vt:lpstr>Verdana</vt:lpstr>
      <vt:lpstr>Projekt domyślny</vt:lpstr>
      <vt:lpstr>Equation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1070</cp:revision>
  <dcterms:created xsi:type="dcterms:W3CDTF">2007-09-26T12:45:04Z</dcterms:created>
  <dcterms:modified xsi:type="dcterms:W3CDTF">2022-10-26T07:39:42Z</dcterms:modified>
</cp:coreProperties>
</file>